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Chunk Five" charset="1" panose="00000500000000000000"/>
      <p:regular r:id="rId14"/>
    </p:embeddedFont>
    <p:embeddedFont>
      <p:font typeface="Lato" charset="1" panose="020F0502020204030203"/>
      <p:regular r:id="rId1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png" Type="http://schemas.openxmlformats.org/officeDocument/2006/relationships/image"/><Relationship Id="rId11" Target="../media/image15.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0.jpeg" Type="http://schemas.openxmlformats.org/officeDocument/2006/relationships/image"/><Relationship Id="rId7" Target="../media/image11.jpeg" Type="http://schemas.openxmlformats.org/officeDocument/2006/relationships/image"/><Relationship Id="rId8" Target="../media/image12.jpeg" Type="http://schemas.openxmlformats.org/officeDocument/2006/relationships/image"/><Relationship Id="rId9" Target="../media/image13.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6.png" Type="http://schemas.openxmlformats.org/officeDocument/2006/relationships/image"/><Relationship Id="rId7" Target="../media/image17.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24.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5.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26.png" Type="http://schemas.openxmlformats.org/officeDocument/2006/relationships/image"/><Relationship Id="rId7" Target="../media/image2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4F6F9"/>
        </a:solidFill>
      </p:bgPr>
    </p:bg>
    <p:spTree>
      <p:nvGrpSpPr>
        <p:cNvPr id="1" name=""/>
        <p:cNvGrpSpPr/>
        <p:nvPr/>
      </p:nvGrpSpPr>
      <p:grpSpPr>
        <a:xfrm>
          <a:off x="0" y="0"/>
          <a:ext cx="0" cy="0"/>
          <a:chOff x="0" y="0"/>
          <a:chExt cx="0" cy="0"/>
        </a:xfrm>
      </p:grpSpPr>
      <p:grpSp>
        <p:nvGrpSpPr>
          <p:cNvPr name="Group 2" id="2"/>
          <p:cNvGrpSpPr/>
          <p:nvPr/>
        </p:nvGrpSpPr>
        <p:grpSpPr>
          <a:xfrm rot="0">
            <a:off x="0" y="10060645"/>
            <a:ext cx="4847971" cy="226355"/>
            <a:chOff x="0" y="0"/>
            <a:chExt cx="1276832" cy="59616"/>
          </a:xfrm>
        </p:grpSpPr>
        <p:sp>
          <p:nvSpPr>
            <p:cNvPr name="Freeform 3" id="3"/>
            <p:cNvSpPr/>
            <p:nvPr/>
          </p:nvSpPr>
          <p:spPr>
            <a:xfrm flipH="false" flipV="false" rot="0">
              <a:off x="0" y="0"/>
              <a:ext cx="1276832" cy="59616"/>
            </a:xfrm>
            <a:custGeom>
              <a:avLst/>
              <a:gdLst/>
              <a:ahLst/>
              <a:cxnLst/>
              <a:rect r="r" b="b" t="t" l="l"/>
              <a:pathLst>
                <a:path h="59616" w="1276832">
                  <a:moveTo>
                    <a:pt x="0" y="0"/>
                  </a:moveTo>
                  <a:lnTo>
                    <a:pt x="1276832" y="0"/>
                  </a:lnTo>
                  <a:lnTo>
                    <a:pt x="1276832" y="59616"/>
                  </a:lnTo>
                  <a:lnTo>
                    <a:pt x="0" y="59616"/>
                  </a:lnTo>
                  <a:close/>
                </a:path>
              </a:pathLst>
            </a:custGeom>
            <a:solidFill>
              <a:srgbClr val="000000"/>
            </a:solidFill>
          </p:spPr>
        </p:sp>
        <p:sp>
          <p:nvSpPr>
            <p:cNvPr name="TextBox 4" id="4"/>
            <p:cNvSpPr txBox="true"/>
            <p:nvPr/>
          </p:nvSpPr>
          <p:spPr>
            <a:xfrm>
              <a:off x="0" y="-38100"/>
              <a:ext cx="1276832" cy="9771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847971" y="10239375"/>
            <a:ext cx="13440029" cy="47625"/>
            <a:chOff x="0" y="0"/>
            <a:chExt cx="3539761" cy="12543"/>
          </a:xfrm>
        </p:grpSpPr>
        <p:sp>
          <p:nvSpPr>
            <p:cNvPr name="Freeform 6" id="6"/>
            <p:cNvSpPr/>
            <p:nvPr/>
          </p:nvSpPr>
          <p:spPr>
            <a:xfrm flipH="false" flipV="false" rot="0">
              <a:off x="0" y="0"/>
              <a:ext cx="3539761" cy="12543"/>
            </a:xfrm>
            <a:custGeom>
              <a:avLst/>
              <a:gdLst/>
              <a:ahLst/>
              <a:cxnLst/>
              <a:rect r="r" b="b" t="t" l="l"/>
              <a:pathLst>
                <a:path h="12543" w="3539761">
                  <a:moveTo>
                    <a:pt x="0" y="0"/>
                  </a:moveTo>
                  <a:lnTo>
                    <a:pt x="3539761" y="0"/>
                  </a:lnTo>
                  <a:lnTo>
                    <a:pt x="3539761" y="12543"/>
                  </a:lnTo>
                  <a:lnTo>
                    <a:pt x="0" y="12543"/>
                  </a:lnTo>
                  <a:close/>
                </a:path>
              </a:pathLst>
            </a:custGeom>
            <a:solidFill>
              <a:srgbClr val="7E8489"/>
            </a:solidFill>
          </p:spPr>
        </p:sp>
        <p:sp>
          <p:nvSpPr>
            <p:cNvPr name="TextBox 7" id="7"/>
            <p:cNvSpPr txBox="true"/>
            <p:nvPr/>
          </p:nvSpPr>
          <p:spPr>
            <a:xfrm>
              <a:off x="0" y="-38100"/>
              <a:ext cx="3539761" cy="5064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775026" y="9391481"/>
            <a:ext cx="968548" cy="513331"/>
          </a:xfrm>
          <a:custGeom>
            <a:avLst/>
            <a:gdLst/>
            <a:ahLst/>
            <a:cxnLst/>
            <a:rect r="r" b="b" t="t" l="l"/>
            <a:pathLst>
              <a:path h="513331" w="968548">
                <a:moveTo>
                  <a:pt x="0" y="0"/>
                </a:moveTo>
                <a:lnTo>
                  <a:pt x="968548" y="0"/>
                </a:lnTo>
                <a:lnTo>
                  <a:pt x="968548" y="513330"/>
                </a:lnTo>
                <a:lnTo>
                  <a:pt x="0" y="513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9669780" y="-3526052"/>
            <a:ext cx="11384280" cy="11384280"/>
          </a:xfrm>
          <a:custGeom>
            <a:avLst/>
            <a:gdLst/>
            <a:ahLst/>
            <a:cxnLst/>
            <a:rect r="r" b="b" t="t" l="l"/>
            <a:pathLst>
              <a:path h="11384280" w="11384280">
                <a:moveTo>
                  <a:pt x="0" y="0"/>
                </a:moveTo>
                <a:lnTo>
                  <a:pt x="11384280" y="0"/>
                </a:lnTo>
                <a:lnTo>
                  <a:pt x="11384280" y="11384280"/>
                </a:lnTo>
                <a:lnTo>
                  <a:pt x="0" y="11384280"/>
                </a:lnTo>
                <a:lnTo>
                  <a:pt x="0" y="0"/>
                </a:lnTo>
                <a:close/>
              </a:path>
            </a:pathLst>
          </a:custGeom>
          <a:blipFill>
            <a:blip r:embed="rId4">
              <a:alphaModFix amt="5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8510101" y="2325251"/>
            <a:ext cx="9003243" cy="5532902"/>
          </a:xfrm>
          <a:custGeom>
            <a:avLst/>
            <a:gdLst/>
            <a:ahLst/>
            <a:cxnLst/>
            <a:rect r="r" b="b" t="t" l="l"/>
            <a:pathLst>
              <a:path h="5532902" w="9003243">
                <a:moveTo>
                  <a:pt x="0" y="0"/>
                </a:moveTo>
                <a:lnTo>
                  <a:pt x="9003243" y="0"/>
                </a:lnTo>
                <a:lnTo>
                  <a:pt x="9003243" y="5532903"/>
                </a:lnTo>
                <a:lnTo>
                  <a:pt x="0" y="553290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TextBox 11" id="11"/>
          <p:cNvSpPr txBox="true"/>
          <p:nvPr/>
        </p:nvSpPr>
        <p:spPr>
          <a:xfrm rot="0">
            <a:off x="621907" y="2122810"/>
            <a:ext cx="8452128" cy="3020690"/>
          </a:xfrm>
          <a:prstGeom prst="rect">
            <a:avLst/>
          </a:prstGeom>
        </p:spPr>
        <p:txBody>
          <a:bodyPr anchor="t" rtlCol="false" tIns="0" lIns="0" bIns="0" rIns="0">
            <a:spAutoFit/>
          </a:bodyPr>
          <a:lstStyle/>
          <a:p>
            <a:pPr algn="ctr">
              <a:lnSpc>
                <a:spcPts val="11480"/>
              </a:lnSpc>
            </a:pPr>
            <a:r>
              <a:rPr lang="en-US" sz="8200">
                <a:solidFill>
                  <a:srgbClr val="000000"/>
                </a:solidFill>
                <a:latin typeface="Chunk Five"/>
              </a:rPr>
              <a:t>AGENCE</a:t>
            </a:r>
          </a:p>
          <a:p>
            <a:pPr algn="ctr">
              <a:lnSpc>
                <a:spcPts val="11480"/>
              </a:lnSpc>
            </a:pPr>
            <a:r>
              <a:rPr lang="en-US" sz="8200">
                <a:solidFill>
                  <a:srgbClr val="000000"/>
                </a:solidFill>
                <a:latin typeface="Chunk Five"/>
              </a:rPr>
              <a:t>IMMOBILIERE</a:t>
            </a:r>
          </a:p>
        </p:txBody>
      </p:sp>
      <p:sp>
        <p:nvSpPr>
          <p:cNvPr name="TextBox 12" id="12"/>
          <p:cNvSpPr txBox="true"/>
          <p:nvPr/>
        </p:nvSpPr>
        <p:spPr>
          <a:xfrm rot="0">
            <a:off x="1652413" y="5777721"/>
            <a:ext cx="2159535" cy="523875"/>
          </a:xfrm>
          <a:prstGeom prst="rect">
            <a:avLst/>
          </a:prstGeom>
        </p:spPr>
        <p:txBody>
          <a:bodyPr anchor="t" rtlCol="false" tIns="0" lIns="0" bIns="0" rIns="0">
            <a:spAutoFit/>
          </a:bodyPr>
          <a:lstStyle/>
          <a:p>
            <a:pPr algn="l">
              <a:lnSpc>
                <a:spcPts val="4200"/>
              </a:lnSpc>
            </a:pPr>
            <a:r>
              <a:rPr lang="en-US" sz="3000">
                <a:solidFill>
                  <a:srgbClr val="000000"/>
                </a:solidFill>
                <a:latin typeface="Lato"/>
              </a:rPr>
              <a:t>JAVA</a:t>
            </a:r>
          </a:p>
        </p:txBody>
      </p:sp>
      <p:sp>
        <p:nvSpPr>
          <p:cNvPr name="TextBox 13" id="13"/>
          <p:cNvSpPr txBox="true"/>
          <p:nvPr/>
        </p:nvSpPr>
        <p:spPr>
          <a:xfrm rot="0">
            <a:off x="1652413" y="6698785"/>
            <a:ext cx="5027210" cy="1758950"/>
          </a:xfrm>
          <a:prstGeom prst="rect">
            <a:avLst/>
          </a:prstGeom>
        </p:spPr>
        <p:txBody>
          <a:bodyPr anchor="t" rtlCol="false" tIns="0" lIns="0" bIns="0" rIns="0">
            <a:spAutoFit/>
          </a:bodyPr>
          <a:lstStyle/>
          <a:p>
            <a:pPr algn="l">
              <a:lnSpc>
                <a:spcPts val="2800"/>
              </a:lnSpc>
            </a:pPr>
            <a:r>
              <a:rPr lang="en-US" sz="2000">
                <a:solidFill>
                  <a:srgbClr val="000000"/>
                </a:solidFill>
                <a:latin typeface="Lato"/>
              </a:rPr>
              <a:t>Presented by :</a:t>
            </a:r>
          </a:p>
          <a:p>
            <a:pPr algn="l">
              <a:lnSpc>
                <a:spcPts val="2800"/>
              </a:lnSpc>
            </a:pPr>
            <a:r>
              <a:rPr lang="en-US" sz="2000">
                <a:solidFill>
                  <a:srgbClr val="000000"/>
                </a:solidFill>
                <a:latin typeface="Lato"/>
              </a:rPr>
              <a:t>Djeghlaf Lydia</a:t>
            </a:r>
          </a:p>
          <a:p>
            <a:pPr algn="l">
              <a:lnSpc>
                <a:spcPts val="2800"/>
              </a:lnSpc>
            </a:pPr>
            <a:r>
              <a:rPr lang="en-US" sz="2000">
                <a:solidFill>
                  <a:srgbClr val="000000"/>
                </a:solidFill>
                <a:latin typeface="Lato"/>
              </a:rPr>
              <a:t>Ouabel Lyna</a:t>
            </a:r>
          </a:p>
          <a:p>
            <a:pPr algn="l">
              <a:lnSpc>
                <a:spcPts val="2800"/>
              </a:lnSpc>
            </a:pPr>
            <a:r>
              <a:rPr lang="en-US" sz="2000">
                <a:solidFill>
                  <a:srgbClr val="000000"/>
                </a:solidFill>
                <a:latin typeface="Lato"/>
              </a:rPr>
              <a:t>Boukhemkhem Lina</a:t>
            </a:r>
          </a:p>
          <a:p>
            <a:pPr algn="l">
              <a:lnSpc>
                <a:spcPts val="2800"/>
              </a:lnSpc>
            </a:pPr>
            <a:r>
              <a:rPr lang="en-US" sz="2000">
                <a:solidFill>
                  <a:srgbClr val="000000"/>
                </a:solidFill>
                <a:latin typeface="Lato"/>
              </a:rPr>
              <a:t>Ghoul Safia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4F6F9"/>
        </a:solidFill>
      </p:bgPr>
    </p:bg>
    <p:spTree>
      <p:nvGrpSpPr>
        <p:cNvPr id="1" name=""/>
        <p:cNvGrpSpPr/>
        <p:nvPr/>
      </p:nvGrpSpPr>
      <p:grpSpPr>
        <a:xfrm>
          <a:off x="0" y="0"/>
          <a:ext cx="0" cy="0"/>
          <a:chOff x="0" y="0"/>
          <a:chExt cx="0" cy="0"/>
        </a:xfrm>
      </p:grpSpPr>
      <p:grpSp>
        <p:nvGrpSpPr>
          <p:cNvPr name="Group 2" id="2"/>
          <p:cNvGrpSpPr/>
          <p:nvPr/>
        </p:nvGrpSpPr>
        <p:grpSpPr>
          <a:xfrm rot="0">
            <a:off x="0" y="10060645"/>
            <a:ext cx="4847971" cy="226355"/>
            <a:chOff x="0" y="0"/>
            <a:chExt cx="1276832" cy="59616"/>
          </a:xfrm>
        </p:grpSpPr>
        <p:sp>
          <p:nvSpPr>
            <p:cNvPr name="Freeform 3" id="3"/>
            <p:cNvSpPr/>
            <p:nvPr/>
          </p:nvSpPr>
          <p:spPr>
            <a:xfrm flipH="false" flipV="false" rot="0">
              <a:off x="0" y="0"/>
              <a:ext cx="1276832" cy="59616"/>
            </a:xfrm>
            <a:custGeom>
              <a:avLst/>
              <a:gdLst/>
              <a:ahLst/>
              <a:cxnLst/>
              <a:rect r="r" b="b" t="t" l="l"/>
              <a:pathLst>
                <a:path h="59616" w="1276832">
                  <a:moveTo>
                    <a:pt x="0" y="0"/>
                  </a:moveTo>
                  <a:lnTo>
                    <a:pt x="1276832" y="0"/>
                  </a:lnTo>
                  <a:lnTo>
                    <a:pt x="1276832" y="59616"/>
                  </a:lnTo>
                  <a:lnTo>
                    <a:pt x="0" y="59616"/>
                  </a:lnTo>
                  <a:close/>
                </a:path>
              </a:pathLst>
            </a:custGeom>
            <a:solidFill>
              <a:srgbClr val="000000"/>
            </a:solidFill>
          </p:spPr>
        </p:sp>
        <p:sp>
          <p:nvSpPr>
            <p:cNvPr name="TextBox 4" id="4"/>
            <p:cNvSpPr txBox="true"/>
            <p:nvPr/>
          </p:nvSpPr>
          <p:spPr>
            <a:xfrm>
              <a:off x="0" y="-38100"/>
              <a:ext cx="1276832" cy="9771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847971" y="10239375"/>
            <a:ext cx="13440029" cy="47625"/>
            <a:chOff x="0" y="0"/>
            <a:chExt cx="3539761" cy="12543"/>
          </a:xfrm>
        </p:grpSpPr>
        <p:sp>
          <p:nvSpPr>
            <p:cNvPr name="Freeform 6" id="6"/>
            <p:cNvSpPr/>
            <p:nvPr/>
          </p:nvSpPr>
          <p:spPr>
            <a:xfrm flipH="false" flipV="false" rot="0">
              <a:off x="0" y="0"/>
              <a:ext cx="3539761" cy="12543"/>
            </a:xfrm>
            <a:custGeom>
              <a:avLst/>
              <a:gdLst/>
              <a:ahLst/>
              <a:cxnLst/>
              <a:rect r="r" b="b" t="t" l="l"/>
              <a:pathLst>
                <a:path h="12543" w="3539761">
                  <a:moveTo>
                    <a:pt x="0" y="0"/>
                  </a:moveTo>
                  <a:lnTo>
                    <a:pt x="3539761" y="0"/>
                  </a:lnTo>
                  <a:lnTo>
                    <a:pt x="3539761" y="12543"/>
                  </a:lnTo>
                  <a:lnTo>
                    <a:pt x="0" y="12543"/>
                  </a:lnTo>
                  <a:close/>
                </a:path>
              </a:pathLst>
            </a:custGeom>
            <a:solidFill>
              <a:srgbClr val="7E8489"/>
            </a:solidFill>
          </p:spPr>
        </p:sp>
        <p:sp>
          <p:nvSpPr>
            <p:cNvPr name="TextBox 7" id="7"/>
            <p:cNvSpPr txBox="true"/>
            <p:nvPr/>
          </p:nvSpPr>
          <p:spPr>
            <a:xfrm>
              <a:off x="0" y="-38100"/>
              <a:ext cx="3539761" cy="5064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775026" y="9391481"/>
            <a:ext cx="968548" cy="513331"/>
          </a:xfrm>
          <a:custGeom>
            <a:avLst/>
            <a:gdLst/>
            <a:ahLst/>
            <a:cxnLst/>
            <a:rect r="r" b="b" t="t" l="l"/>
            <a:pathLst>
              <a:path h="513331" w="968548">
                <a:moveTo>
                  <a:pt x="0" y="0"/>
                </a:moveTo>
                <a:lnTo>
                  <a:pt x="968548" y="0"/>
                </a:lnTo>
                <a:lnTo>
                  <a:pt x="968548" y="513330"/>
                </a:lnTo>
                <a:lnTo>
                  <a:pt x="0" y="513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0"/>
            <a:ext cx="4762961" cy="4762961"/>
          </a:xfrm>
          <a:custGeom>
            <a:avLst/>
            <a:gdLst/>
            <a:ahLst/>
            <a:cxnLst/>
            <a:rect r="r" b="b" t="t" l="l"/>
            <a:pathLst>
              <a:path h="4762961" w="4762961">
                <a:moveTo>
                  <a:pt x="0" y="0"/>
                </a:moveTo>
                <a:lnTo>
                  <a:pt x="4762961" y="0"/>
                </a:lnTo>
                <a:lnTo>
                  <a:pt x="4762961" y="4762961"/>
                </a:lnTo>
                <a:lnTo>
                  <a:pt x="0" y="4762961"/>
                </a:lnTo>
                <a:lnTo>
                  <a:pt x="0" y="0"/>
                </a:lnTo>
                <a:close/>
              </a:path>
            </a:pathLst>
          </a:custGeom>
          <a:blipFill>
            <a:blip r:embed="rId4">
              <a:alphaModFix amt="5000"/>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028700" y="1028700"/>
            <a:ext cx="7468522" cy="7772400"/>
            <a:chOff x="0" y="0"/>
            <a:chExt cx="9958029" cy="10363200"/>
          </a:xfrm>
        </p:grpSpPr>
        <p:pic>
          <p:nvPicPr>
            <p:cNvPr name="Picture 11" id="11"/>
            <p:cNvPicPr>
              <a:picLocks noChangeAspect="true"/>
            </p:cNvPicPr>
            <p:nvPr/>
          </p:nvPicPr>
          <p:blipFill>
            <a:blip r:embed="rId6"/>
            <a:srcRect l="10470" t="0" r="35118" b="0"/>
            <a:stretch>
              <a:fillRect/>
            </a:stretch>
          </p:blipFill>
          <p:spPr>
            <a:xfrm flipH="false" flipV="false">
              <a:off x="0" y="0"/>
              <a:ext cx="9958029" cy="10363200"/>
            </a:xfrm>
            <a:prstGeom prst="rect">
              <a:avLst/>
            </a:prstGeom>
          </p:spPr>
        </p:pic>
      </p:grpSp>
      <p:sp>
        <p:nvSpPr>
          <p:cNvPr name="TextBox 12" id="12"/>
          <p:cNvSpPr txBox="true"/>
          <p:nvPr/>
        </p:nvSpPr>
        <p:spPr>
          <a:xfrm rot="0">
            <a:off x="10165813" y="2622867"/>
            <a:ext cx="6908123" cy="1327150"/>
          </a:xfrm>
          <a:prstGeom prst="rect">
            <a:avLst/>
          </a:prstGeom>
        </p:spPr>
        <p:txBody>
          <a:bodyPr anchor="t" rtlCol="false" tIns="0" lIns="0" bIns="0" rIns="0">
            <a:spAutoFit/>
          </a:bodyPr>
          <a:lstStyle/>
          <a:p>
            <a:pPr algn="l">
              <a:lnSpc>
                <a:spcPts val="9799"/>
              </a:lnSpc>
            </a:pPr>
            <a:r>
              <a:rPr lang="en-US" sz="6999">
                <a:solidFill>
                  <a:srgbClr val="000000"/>
                </a:solidFill>
                <a:latin typeface="Chunk Five"/>
              </a:rPr>
              <a:t>INTRO</a:t>
            </a:r>
          </a:p>
        </p:txBody>
      </p:sp>
      <p:sp>
        <p:nvSpPr>
          <p:cNvPr name="TextBox 13" id="13"/>
          <p:cNvSpPr txBox="true"/>
          <p:nvPr/>
        </p:nvSpPr>
        <p:spPr>
          <a:xfrm rot="0">
            <a:off x="10165813" y="4279582"/>
            <a:ext cx="6609212" cy="4181475"/>
          </a:xfrm>
          <a:prstGeom prst="rect">
            <a:avLst/>
          </a:prstGeom>
        </p:spPr>
        <p:txBody>
          <a:bodyPr anchor="t" rtlCol="false" tIns="0" lIns="0" bIns="0" rIns="0">
            <a:spAutoFit/>
          </a:bodyPr>
          <a:lstStyle/>
          <a:p>
            <a:pPr algn="l">
              <a:lnSpc>
                <a:spcPts val="3749"/>
              </a:lnSpc>
            </a:pPr>
            <a:r>
              <a:rPr lang="en-US" sz="2499">
                <a:solidFill>
                  <a:srgbClr val="7E8489"/>
                </a:solidFill>
                <a:latin typeface="Lato"/>
              </a:rPr>
              <a:t>Notre application de gestion d'agence immobilière vise à simplifier et à rationaliser les opérations quotidiennes des agences immobilières en offrant une plateforme centralisée et conviviale pour gérer efficacement les informations essentielles telles que les clients, les agents, les propriétés, les rendez-vous et les transactions.</a:t>
            </a:r>
          </a:p>
          <a:p>
            <a:pPr algn="l">
              <a:lnSpc>
                <a:spcPts val="3749"/>
              </a:lnSpc>
            </a:pPr>
          </a:p>
        </p:txBody>
      </p:sp>
      <p:sp>
        <p:nvSpPr>
          <p:cNvPr name="Freeform 14" id="14"/>
          <p:cNvSpPr/>
          <p:nvPr/>
        </p:nvSpPr>
        <p:spPr>
          <a:xfrm flipH="false" flipV="false" rot="0">
            <a:off x="15783329" y="4540568"/>
            <a:ext cx="3920490" cy="3920490"/>
          </a:xfrm>
          <a:custGeom>
            <a:avLst/>
            <a:gdLst/>
            <a:ahLst/>
            <a:cxnLst/>
            <a:rect r="r" b="b" t="t" l="l"/>
            <a:pathLst>
              <a:path h="3920490" w="3920490">
                <a:moveTo>
                  <a:pt x="0" y="0"/>
                </a:moveTo>
                <a:lnTo>
                  <a:pt x="3920490" y="0"/>
                </a:lnTo>
                <a:lnTo>
                  <a:pt x="3920490" y="3920490"/>
                </a:lnTo>
                <a:lnTo>
                  <a:pt x="0" y="3920490"/>
                </a:lnTo>
                <a:lnTo>
                  <a:pt x="0" y="0"/>
                </a:lnTo>
                <a:close/>
              </a:path>
            </a:pathLst>
          </a:custGeom>
          <a:blipFill>
            <a:blip r:embed="rId4">
              <a:alphaModFix amt="5000"/>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6F9"/>
        </a:solidFill>
      </p:bgPr>
    </p:bg>
    <p:spTree>
      <p:nvGrpSpPr>
        <p:cNvPr id="1" name=""/>
        <p:cNvGrpSpPr/>
        <p:nvPr/>
      </p:nvGrpSpPr>
      <p:grpSpPr>
        <a:xfrm>
          <a:off x="0" y="0"/>
          <a:ext cx="0" cy="0"/>
          <a:chOff x="0" y="0"/>
          <a:chExt cx="0" cy="0"/>
        </a:xfrm>
      </p:grpSpPr>
      <p:grpSp>
        <p:nvGrpSpPr>
          <p:cNvPr name="Group 2" id="2"/>
          <p:cNvGrpSpPr/>
          <p:nvPr/>
        </p:nvGrpSpPr>
        <p:grpSpPr>
          <a:xfrm rot="0">
            <a:off x="0" y="10060645"/>
            <a:ext cx="4847971" cy="226355"/>
            <a:chOff x="0" y="0"/>
            <a:chExt cx="1276832" cy="59616"/>
          </a:xfrm>
        </p:grpSpPr>
        <p:sp>
          <p:nvSpPr>
            <p:cNvPr name="Freeform 3" id="3"/>
            <p:cNvSpPr/>
            <p:nvPr/>
          </p:nvSpPr>
          <p:spPr>
            <a:xfrm flipH="false" flipV="false" rot="0">
              <a:off x="0" y="0"/>
              <a:ext cx="1276832" cy="59616"/>
            </a:xfrm>
            <a:custGeom>
              <a:avLst/>
              <a:gdLst/>
              <a:ahLst/>
              <a:cxnLst/>
              <a:rect r="r" b="b" t="t" l="l"/>
              <a:pathLst>
                <a:path h="59616" w="1276832">
                  <a:moveTo>
                    <a:pt x="0" y="0"/>
                  </a:moveTo>
                  <a:lnTo>
                    <a:pt x="1276832" y="0"/>
                  </a:lnTo>
                  <a:lnTo>
                    <a:pt x="1276832" y="59616"/>
                  </a:lnTo>
                  <a:lnTo>
                    <a:pt x="0" y="59616"/>
                  </a:lnTo>
                  <a:close/>
                </a:path>
              </a:pathLst>
            </a:custGeom>
            <a:solidFill>
              <a:srgbClr val="000000"/>
            </a:solidFill>
          </p:spPr>
        </p:sp>
        <p:sp>
          <p:nvSpPr>
            <p:cNvPr name="TextBox 4" id="4"/>
            <p:cNvSpPr txBox="true"/>
            <p:nvPr/>
          </p:nvSpPr>
          <p:spPr>
            <a:xfrm>
              <a:off x="0" y="-38100"/>
              <a:ext cx="1276832" cy="9771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847971" y="10239375"/>
            <a:ext cx="13440029" cy="47625"/>
            <a:chOff x="0" y="0"/>
            <a:chExt cx="3539761" cy="12543"/>
          </a:xfrm>
        </p:grpSpPr>
        <p:sp>
          <p:nvSpPr>
            <p:cNvPr name="Freeform 6" id="6"/>
            <p:cNvSpPr/>
            <p:nvPr/>
          </p:nvSpPr>
          <p:spPr>
            <a:xfrm flipH="false" flipV="false" rot="0">
              <a:off x="0" y="0"/>
              <a:ext cx="3539761" cy="12543"/>
            </a:xfrm>
            <a:custGeom>
              <a:avLst/>
              <a:gdLst/>
              <a:ahLst/>
              <a:cxnLst/>
              <a:rect r="r" b="b" t="t" l="l"/>
              <a:pathLst>
                <a:path h="12543" w="3539761">
                  <a:moveTo>
                    <a:pt x="0" y="0"/>
                  </a:moveTo>
                  <a:lnTo>
                    <a:pt x="3539761" y="0"/>
                  </a:lnTo>
                  <a:lnTo>
                    <a:pt x="3539761" y="12543"/>
                  </a:lnTo>
                  <a:lnTo>
                    <a:pt x="0" y="12543"/>
                  </a:lnTo>
                  <a:close/>
                </a:path>
              </a:pathLst>
            </a:custGeom>
            <a:solidFill>
              <a:srgbClr val="7E8489"/>
            </a:solidFill>
          </p:spPr>
        </p:sp>
        <p:sp>
          <p:nvSpPr>
            <p:cNvPr name="TextBox 7" id="7"/>
            <p:cNvSpPr txBox="true"/>
            <p:nvPr/>
          </p:nvSpPr>
          <p:spPr>
            <a:xfrm>
              <a:off x="0" y="-38100"/>
              <a:ext cx="3539761" cy="5064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775026" y="9391481"/>
            <a:ext cx="968548" cy="513331"/>
          </a:xfrm>
          <a:custGeom>
            <a:avLst/>
            <a:gdLst/>
            <a:ahLst/>
            <a:cxnLst/>
            <a:rect r="r" b="b" t="t" l="l"/>
            <a:pathLst>
              <a:path h="513331" w="968548">
                <a:moveTo>
                  <a:pt x="0" y="0"/>
                </a:moveTo>
                <a:lnTo>
                  <a:pt x="968548" y="0"/>
                </a:lnTo>
                <a:lnTo>
                  <a:pt x="968548" y="513330"/>
                </a:lnTo>
                <a:lnTo>
                  <a:pt x="0" y="513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0" y="0"/>
            <a:ext cx="5661660" cy="5661660"/>
          </a:xfrm>
          <a:custGeom>
            <a:avLst/>
            <a:gdLst/>
            <a:ahLst/>
            <a:cxnLst/>
            <a:rect r="r" b="b" t="t" l="l"/>
            <a:pathLst>
              <a:path h="5661660" w="5661660">
                <a:moveTo>
                  <a:pt x="0" y="0"/>
                </a:moveTo>
                <a:lnTo>
                  <a:pt x="5661660" y="0"/>
                </a:lnTo>
                <a:lnTo>
                  <a:pt x="5661660" y="5661660"/>
                </a:lnTo>
                <a:lnTo>
                  <a:pt x="0" y="5661660"/>
                </a:lnTo>
                <a:lnTo>
                  <a:pt x="0" y="0"/>
                </a:lnTo>
                <a:close/>
              </a:path>
            </a:pathLst>
          </a:custGeom>
          <a:blipFill>
            <a:blip r:embed="rId4">
              <a:alphaModFix amt="5000"/>
              <a:extLst>
                <a:ext uri="{96DAC541-7B7A-43D3-8B79-37D633B846F1}">
                  <asvg:svgBlip xmlns:asvg="http://schemas.microsoft.com/office/drawing/2016/SVG/main" r:embed="rId5"/>
                </a:ext>
              </a:extLst>
            </a:blip>
            <a:stretch>
              <a:fillRect l="0" t="0" r="0" b="0"/>
            </a:stretch>
          </a:blipFill>
        </p:spPr>
      </p:sp>
      <p:grpSp>
        <p:nvGrpSpPr>
          <p:cNvPr name="Group 10" id="10"/>
          <p:cNvGrpSpPr/>
          <p:nvPr/>
        </p:nvGrpSpPr>
        <p:grpSpPr>
          <a:xfrm rot="0">
            <a:off x="1028700" y="1443990"/>
            <a:ext cx="4199542" cy="3474720"/>
            <a:chOff x="0" y="0"/>
            <a:chExt cx="5599389" cy="4632960"/>
          </a:xfrm>
        </p:grpSpPr>
        <p:pic>
          <p:nvPicPr>
            <p:cNvPr name="Picture 11" id="11"/>
            <p:cNvPicPr>
              <a:picLocks noChangeAspect="true"/>
            </p:cNvPicPr>
            <p:nvPr/>
          </p:nvPicPr>
          <p:blipFill>
            <a:blip r:embed="rId6"/>
            <a:srcRect l="9713" t="0" r="9713" b="0"/>
            <a:stretch>
              <a:fillRect/>
            </a:stretch>
          </p:blipFill>
          <p:spPr>
            <a:xfrm flipH="false" flipV="false">
              <a:off x="0" y="0"/>
              <a:ext cx="5599389" cy="4632960"/>
            </a:xfrm>
            <a:prstGeom prst="rect">
              <a:avLst/>
            </a:prstGeom>
          </p:spPr>
        </p:pic>
      </p:grpSp>
      <p:grpSp>
        <p:nvGrpSpPr>
          <p:cNvPr name="Group 12" id="12"/>
          <p:cNvGrpSpPr/>
          <p:nvPr/>
        </p:nvGrpSpPr>
        <p:grpSpPr>
          <a:xfrm rot="0">
            <a:off x="5661660" y="1443990"/>
            <a:ext cx="4199542" cy="3474720"/>
            <a:chOff x="0" y="0"/>
            <a:chExt cx="5599389" cy="4632960"/>
          </a:xfrm>
        </p:grpSpPr>
        <p:pic>
          <p:nvPicPr>
            <p:cNvPr name="Picture 13" id="13"/>
            <p:cNvPicPr>
              <a:picLocks noChangeAspect="true"/>
            </p:cNvPicPr>
            <p:nvPr/>
          </p:nvPicPr>
          <p:blipFill>
            <a:blip r:embed="rId7"/>
            <a:srcRect l="14069" t="0" r="14069" b="0"/>
            <a:stretch>
              <a:fillRect/>
            </a:stretch>
          </p:blipFill>
          <p:spPr>
            <a:xfrm flipH="false" flipV="false">
              <a:off x="0" y="0"/>
              <a:ext cx="5599389" cy="4632960"/>
            </a:xfrm>
            <a:prstGeom prst="rect">
              <a:avLst/>
            </a:prstGeom>
          </p:spPr>
        </p:pic>
      </p:grpSp>
      <p:grpSp>
        <p:nvGrpSpPr>
          <p:cNvPr name="Group 14" id="14"/>
          <p:cNvGrpSpPr/>
          <p:nvPr/>
        </p:nvGrpSpPr>
        <p:grpSpPr>
          <a:xfrm rot="0">
            <a:off x="1028700" y="5368290"/>
            <a:ext cx="4199542" cy="3474720"/>
            <a:chOff x="0" y="0"/>
            <a:chExt cx="5599389" cy="4632960"/>
          </a:xfrm>
        </p:grpSpPr>
        <p:pic>
          <p:nvPicPr>
            <p:cNvPr name="Picture 15" id="15"/>
            <p:cNvPicPr>
              <a:picLocks noChangeAspect="true"/>
            </p:cNvPicPr>
            <p:nvPr/>
          </p:nvPicPr>
          <p:blipFill>
            <a:blip r:embed="rId8"/>
            <a:srcRect l="13037" t="0" r="13037" b="0"/>
            <a:stretch>
              <a:fillRect/>
            </a:stretch>
          </p:blipFill>
          <p:spPr>
            <a:xfrm flipH="false" flipV="false">
              <a:off x="0" y="0"/>
              <a:ext cx="5599389" cy="4632960"/>
            </a:xfrm>
            <a:prstGeom prst="rect">
              <a:avLst/>
            </a:prstGeom>
          </p:spPr>
        </p:pic>
      </p:grpSp>
      <p:grpSp>
        <p:nvGrpSpPr>
          <p:cNvPr name="Group 16" id="16"/>
          <p:cNvGrpSpPr/>
          <p:nvPr/>
        </p:nvGrpSpPr>
        <p:grpSpPr>
          <a:xfrm rot="0">
            <a:off x="5661660" y="5368290"/>
            <a:ext cx="4199542" cy="3474720"/>
            <a:chOff x="0" y="0"/>
            <a:chExt cx="5599389" cy="4632960"/>
          </a:xfrm>
        </p:grpSpPr>
        <p:pic>
          <p:nvPicPr>
            <p:cNvPr name="Picture 17" id="17"/>
            <p:cNvPicPr>
              <a:picLocks noChangeAspect="true"/>
            </p:cNvPicPr>
            <p:nvPr/>
          </p:nvPicPr>
          <p:blipFill>
            <a:blip r:embed="rId9"/>
            <a:srcRect l="0" t="38750" r="0" b="6089"/>
            <a:stretch>
              <a:fillRect/>
            </a:stretch>
          </p:blipFill>
          <p:spPr>
            <a:xfrm flipH="false" flipV="false">
              <a:off x="0" y="0"/>
              <a:ext cx="5599389" cy="4632960"/>
            </a:xfrm>
            <a:prstGeom prst="rect">
              <a:avLst/>
            </a:prstGeom>
          </p:spPr>
        </p:pic>
      </p:grpSp>
      <p:sp>
        <p:nvSpPr>
          <p:cNvPr name="Freeform 18" id="18"/>
          <p:cNvSpPr/>
          <p:nvPr/>
        </p:nvSpPr>
        <p:spPr>
          <a:xfrm flipH="false" flipV="false" rot="0">
            <a:off x="15299055" y="3701415"/>
            <a:ext cx="3920490" cy="3920490"/>
          </a:xfrm>
          <a:custGeom>
            <a:avLst/>
            <a:gdLst/>
            <a:ahLst/>
            <a:cxnLst/>
            <a:rect r="r" b="b" t="t" l="l"/>
            <a:pathLst>
              <a:path h="3920490" w="3920490">
                <a:moveTo>
                  <a:pt x="0" y="0"/>
                </a:moveTo>
                <a:lnTo>
                  <a:pt x="3920490" y="0"/>
                </a:lnTo>
                <a:lnTo>
                  <a:pt x="3920490" y="3920490"/>
                </a:lnTo>
                <a:lnTo>
                  <a:pt x="0" y="3920490"/>
                </a:lnTo>
                <a:lnTo>
                  <a:pt x="0" y="0"/>
                </a:lnTo>
                <a:close/>
              </a:path>
            </a:pathLst>
          </a:custGeom>
          <a:blipFill>
            <a:blip r:embed="rId4">
              <a:alphaModFix amt="5000"/>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11677246" y="2560463"/>
            <a:ext cx="5238774" cy="1762133"/>
          </a:xfrm>
          <a:custGeom>
            <a:avLst/>
            <a:gdLst/>
            <a:ahLst/>
            <a:cxnLst/>
            <a:rect r="r" b="b" t="t" l="l"/>
            <a:pathLst>
              <a:path h="1762133" w="5238774">
                <a:moveTo>
                  <a:pt x="0" y="0"/>
                </a:moveTo>
                <a:lnTo>
                  <a:pt x="5238774" y="0"/>
                </a:lnTo>
                <a:lnTo>
                  <a:pt x="5238774" y="1762133"/>
                </a:lnTo>
                <a:lnTo>
                  <a:pt x="0" y="176213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20" id="20"/>
          <p:cNvSpPr txBox="true"/>
          <p:nvPr/>
        </p:nvSpPr>
        <p:spPr>
          <a:xfrm rot="0">
            <a:off x="11567986" y="1056005"/>
            <a:ext cx="4626975" cy="1327150"/>
          </a:xfrm>
          <a:prstGeom prst="rect">
            <a:avLst/>
          </a:prstGeom>
        </p:spPr>
        <p:txBody>
          <a:bodyPr anchor="t" rtlCol="false" tIns="0" lIns="0" bIns="0" rIns="0">
            <a:spAutoFit/>
          </a:bodyPr>
          <a:lstStyle/>
          <a:p>
            <a:pPr algn="just">
              <a:lnSpc>
                <a:spcPts val="9799"/>
              </a:lnSpc>
            </a:pPr>
            <a:r>
              <a:rPr lang="en-US" sz="6999">
                <a:solidFill>
                  <a:srgbClr val="000000"/>
                </a:solidFill>
                <a:latin typeface="Chunk Five"/>
              </a:rPr>
              <a:t>OBJECTIF</a:t>
            </a:r>
          </a:p>
        </p:txBody>
      </p:sp>
      <p:sp>
        <p:nvSpPr>
          <p:cNvPr name="TextBox 21" id="21"/>
          <p:cNvSpPr txBox="true"/>
          <p:nvPr/>
        </p:nvSpPr>
        <p:spPr>
          <a:xfrm rot="0">
            <a:off x="11677246" y="4612885"/>
            <a:ext cx="5238774" cy="3714750"/>
          </a:xfrm>
          <a:prstGeom prst="rect">
            <a:avLst/>
          </a:prstGeom>
        </p:spPr>
        <p:txBody>
          <a:bodyPr anchor="t" rtlCol="false" tIns="0" lIns="0" bIns="0" rIns="0">
            <a:spAutoFit/>
          </a:bodyPr>
          <a:lstStyle/>
          <a:p>
            <a:pPr algn="l">
              <a:lnSpc>
                <a:spcPts val="3749"/>
              </a:lnSpc>
            </a:pPr>
            <a:r>
              <a:rPr lang="en-US" sz="2499">
                <a:solidFill>
                  <a:srgbClr val="7E8489"/>
                </a:solidFill>
                <a:latin typeface="Lato"/>
              </a:rPr>
              <a:t>L'objectif principal de notre projet est de fournir une solution logicielle complète qui permet aux agences immobilières de gérer efficacement leurs données, d'optimiser leurs processus opérationnels et d'améliorer la qualité de leur service client.</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4F6F9"/>
        </a:solidFill>
      </p:bgPr>
    </p:bg>
    <p:spTree>
      <p:nvGrpSpPr>
        <p:cNvPr id="1" name=""/>
        <p:cNvGrpSpPr/>
        <p:nvPr/>
      </p:nvGrpSpPr>
      <p:grpSpPr>
        <a:xfrm>
          <a:off x="0" y="0"/>
          <a:ext cx="0" cy="0"/>
          <a:chOff x="0" y="0"/>
          <a:chExt cx="0" cy="0"/>
        </a:xfrm>
      </p:grpSpPr>
      <p:grpSp>
        <p:nvGrpSpPr>
          <p:cNvPr name="Group 2" id="2"/>
          <p:cNvGrpSpPr/>
          <p:nvPr/>
        </p:nvGrpSpPr>
        <p:grpSpPr>
          <a:xfrm rot="0">
            <a:off x="0" y="10060645"/>
            <a:ext cx="4847971" cy="226355"/>
            <a:chOff x="0" y="0"/>
            <a:chExt cx="1276832" cy="59616"/>
          </a:xfrm>
        </p:grpSpPr>
        <p:sp>
          <p:nvSpPr>
            <p:cNvPr name="Freeform 3" id="3"/>
            <p:cNvSpPr/>
            <p:nvPr/>
          </p:nvSpPr>
          <p:spPr>
            <a:xfrm flipH="false" flipV="false" rot="0">
              <a:off x="0" y="0"/>
              <a:ext cx="1276832" cy="59616"/>
            </a:xfrm>
            <a:custGeom>
              <a:avLst/>
              <a:gdLst/>
              <a:ahLst/>
              <a:cxnLst/>
              <a:rect r="r" b="b" t="t" l="l"/>
              <a:pathLst>
                <a:path h="59616" w="1276832">
                  <a:moveTo>
                    <a:pt x="0" y="0"/>
                  </a:moveTo>
                  <a:lnTo>
                    <a:pt x="1276832" y="0"/>
                  </a:lnTo>
                  <a:lnTo>
                    <a:pt x="1276832" y="59616"/>
                  </a:lnTo>
                  <a:lnTo>
                    <a:pt x="0" y="59616"/>
                  </a:lnTo>
                  <a:close/>
                </a:path>
              </a:pathLst>
            </a:custGeom>
            <a:solidFill>
              <a:srgbClr val="000000"/>
            </a:solidFill>
          </p:spPr>
        </p:sp>
        <p:sp>
          <p:nvSpPr>
            <p:cNvPr name="TextBox 4" id="4"/>
            <p:cNvSpPr txBox="true"/>
            <p:nvPr/>
          </p:nvSpPr>
          <p:spPr>
            <a:xfrm>
              <a:off x="0" y="-38100"/>
              <a:ext cx="1276832" cy="9771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847971" y="10239375"/>
            <a:ext cx="13440029" cy="47625"/>
            <a:chOff x="0" y="0"/>
            <a:chExt cx="3539761" cy="12543"/>
          </a:xfrm>
        </p:grpSpPr>
        <p:sp>
          <p:nvSpPr>
            <p:cNvPr name="Freeform 6" id="6"/>
            <p:cNvSpPr/>
            <p:nvPr/>
          </p:nvSpPr>
          <p:spPr>
            <a:xfrm flipH="false" flipV="false" rot="0">
              <a:off x="0" y="0"/>
              <a:ext cx="3539761" cy="12543"/>
            </a:xfrm>
            <a:custGeom>
              <a:avLst/>
              <a:gdLst/>
              <a:ahLst/>
              <a:cxnLst/>
              <a:rect r="r" b="b" t="t" l="l"/>
              <a:pathLst>
                <a:path h="12543" w="3539761">
                  <a:moveTo>
                    <a:pt x="0" y="0"/>
                  </a:moveTo>
                  <a:lnTo>
                    <a:pt x="3539761" y="0"/>
                  </a:lnTo>
                  <a:lnTo>
                    <a:pt x="3539761" y="12543"/>
                  </a:lnTo>
                  <a:lnTo>
                    <a:pt x="0" y="12543"/>
                  </a:lnTo>
                  <a:close/>
                </a:path>
              </a:pathLst>
            </a:custGeom>
            <a:solidFill>
              <a:srgbClr val="7E8489"/>
            </a:solidFill>
          </p:spPr>
        </p:sp>
        <p:sp>
          <p:nvSpPr>
            <p:cNvPr name="TextBox 7" id="7"/>
            <p:cNvSpPr txBox="true"/>
            <p:nvPr/>
          </p:nvSpPr>
          <p:spPr>
            <a:xfrm>
              <a:off x="0" y="-38100"/>
              <a:ext cx="3539761" cy="5064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775026" y="9391481"/>
            <a:ext cx="968548" cy="513331"/>
          </a:xfrm>
          <a:custGeom>
            <a:avLst/>
            <a:gdLst/>
            <a:ahLst/>
            <a:cxnLst/>
            <a:rect r="r" b="b" t="t" l="l"/>
            <a:pathLst>
              <a:path h="513331" w="968548">
                <a:moveTo>
                  <a:pt x="0" y="0"/>
                </a:moveTo>
                <a:lnTo>
                  <a:pt x="968548" y="0"/>
                </a:lnTo>
                <a:lnTo>
                  <a:pt x="968548" y="513330"/>
                </a:lnTo>
                <a:lnTo>
                  <a:pt x="0" y="513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103050" y="0"/>
            <a:ext cx="4184950" cy="4184950"/>
          </a:xfrm>
          <a:custGeom>
            <a:avLst/>
            <a:gdLst/>
            <a:ahLst/>
            <a:cxnLst/>
            <a:rect r="r" b="b" t="t" l="l"/>
            <a:pathLst>
              <a:path h="4184950" w="4184950">
                <a:moveTo>
                  <a:pt x="0" y="0"/>
                </a:moveTo>
                <a:lnTo>
                  <a:pt x="4184950" y="0"/>
                </a:lnTo>
                <a:lnTo>
                  <a:pt x="4184950" y="4184950"/>
                </a:lnTo>
                <a:lnTo>
                  <a:pt x="0" y="4184950"/>
                </a:lnTo>
                <a:lnTo>
                  <a:pt x="0" y="0"/>
                </a:lnTo>
                <a:close/>
              </a:path>
            </a:pathLst>
          </a:custGeom>
          <a:blipFill>
            <a:blip r:embed="rId4">
              <a:alphaModFix amt="5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13784580" y="890830"/>
            <a:ext cx="3249284" cy="2475364"/>
          </a:xfrm>
          <a:custGeom>
            <a:avLst/>
            <a:gdLst/>
            <a:ahLst/>
            <a:cxnLst/>
            <a:rect r="r" b="b" t="t" l="l"/>
            <a:pathLst>
              <a:path h="2475364" w="3249284">
                <a:moveTo>
                  <a:pt x="0" y="0"/>
                </a:moveTo>
                <a:lnTo>
                  <a:pt x="3249284" y="0"/>
                </a:lnTo>
                <a:lnTo>
                  <a:pt x="3249284" y="2475363"/>
                </a:lnTo>
                <a:lnTo>
                  <a:pt x="0" y="24753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028700" y="969069"/>
            <a:ext cx="13074350" cy="1244600"/>
          </a:xfrm>
          <a:prstGeom prst="rect">
            <a:avLst/>
          </a:prstGeom>
        </p:spPr>
        <p:txBody>
          <a:bodyPr anchor="t" rtlCol="false" tIns="0" lIns="0" bIns="0" rIns="0">
            <a:spAutoFit/>
          </a:bodyPr>
          <a:lstStyle/>
          <a:p>
            <a:pPr algn="l">
              <a:lnSpc>
                <a:spcPts val="9100"/>
              </a:lnSpc>
            </a:pPr>
            <a:r>
              <a:rPr lang="en-US" sz="6500">
                <a:solidFill>
                  <a:srgbClr val="000000"/>
                </a:solidFill>
                <a:latin typeface="Chunk Five"/>
              </a:rPr>
              <a:t>Fonctionnalités Principales</a:t>
            </a:r>
          </a:p>
        </p:txBody>
      </p:sp>
      <p:sp>
        <p:nvSpPr>
          <p:cNvPr name="TextBox 12" id="12"/>
          <p:cNvSpPr txBox="true"/>
          <p:nvPr/>
        </p:nvSpPr>
        <p:spPr>
          <a:xfrm rot="0">
            <a:off x="1028700" y="2737543"/>
            <a:ext cx="2346096" cy="3085706"/>
          </a:xfrm>
          <a:prstGeom prst="rect">
            <a:avLst/>
          </a:prstGeom>
        </p:spPr>
        <p:txBody>
          <a:bodyPr anchor="t" rtlCol="false" tIns="0" lIns="0" bIns="0" rIns="0">
            <a:spAutoFit/>
          </a:bodyPr>
          <a:lstStyle/>
          <a:p>
            <a:pPr algn="l">
              <a:lnSpc>
                <a:spcPts val="22706"/>
              </a:lnSpc>
            </a:pPr>
            <a:r>
              <a:rPr lang="en-US" sz="16218">
                <a:solidFill>
                  <a:srgbClr val="E6E6E7"/>
                </a:solidFill>
                <a:latin typeface="Chunk Five"/>
              </a:rPr>
              <a:t>01</a:t>
            </a:r>
          </a:p>
        </p:txBody>
      </p:sp>
      <p:sp>
        <p:nvSpPr>
          <p:cNvPr name="TextBox 13" id="13"/>
          <p:cNvSpPr txBox="true"/>
          <p:nvPr/>
        </p:nvSpPr>
        <p:spPr>
          <a:xfrm rot="0">
            <a:off x="1028700" y="4442125"/>
            <a:ext cx="7566660" cy="1813560"/>
          </a:xfrm>
          <a:prstGeom prst="rect">
            <a:avLst/>
          </a:prstGeom>
        </p:spPr>
        <p:txBody>
          <a:bodyPr anchor="t" rtlCol="false" tIns="0" lIns="0" bIns="0" rIns="0">
            <a:spAutoFit/>
          </a:bodyPr>
          <a:lstStyle/>
          <a:p>
            <a:pPr algn="l">
              <a:lnSpc>
                <a:spcPts val="3600"/>
              </a:lnSpc>
            </a:pPr>
            <a:r>
              <a:rPr lang="en-US" sz="2400">
                <a:solidFill>
                  <a:srgbClr val="7E8489"/>
                </a:solidFill>
                <a:latin typeface="Lato"/>
              </a:rPr>
              <a:t>Permet aux utilisateurs d'ajouter de nouvelles informations relatives aux clients, aux agents, aux propriétés, aux rendez-vous et aux transactions via des formulaires intuitifs et conviviaux.</a:t>
            </a:r>
          </a:p>
        </p:txBody>
      </p:sp>
      <p:sp>
        <p:nvSpPr>
          <p:cNvPr name="TextBox 14" id="14"/>
          <p:cNvSpPr txBox="true"/>
          <p:nvPr/>
        </p:nvSpPr>
        <p:spPr>
          <a:xfrm rot="0">
            <a:off x="9692640" y="2737543"/>
            <a:ext cx="2933816" cy="3085706"/>
          </a:xfrm>
          <a:prstGeom prst="rect">
            <a:avLst/>
          </a:prstGeom>
        </p:spPr>
        <p:txBody>
          <a:bodyPr anchor="t" rtlCol="false" tIns="0" lIns="0" bIns="0" rIns="0">
            <a:spAutoFit/>
          </a:bodyPr>
          <a:lstStyle/>
          <a:p>
            <a:pPr algn="l">
              <a:lnSpc>
                <a:spcPts val="22706"/>
              </a:lnSpc>
            </a:pPr>
            <a:r>
              <a:rPr lang="en-US" sz="16218">
                <a:solidFill>
                  <a:srgbClr val="E6E6E7"/>
                </a:solidFill>
                <a:latin typeface="Chunk Five"/>
              </a:rPr>
              <a:t>02</a:t>
            </a:r>
          </a:p>
        </p:txBody>
      </p:sp>
      <p:sp>
        <p:nvSpPr>
          <p:cNvPr name="TextBox 15" id="15"/>
          <p:cNvSpPr txBox="true"/>
          <p:nvPr/>
        </p:nvSpPr>
        <p:spPr>
          <a:xfrm rot="0">
            <a:off x="9692640" y="4442125"/>
            <a:ext cx="7566660" cy="1381125"/>
          </a:xfrm>
          <a:prstGeom prst="rect">
            <a:avLst/>
          </a:prstGeom>
        </p:spPr>
        <p:txBody>
          <a:bodyPr anchor="t" rtlCol="false" tIns="0" lIns="0" bIns="0" rIns="0">
            <a:spAutoFit/>
          </a:bodyPr>
          <a:lstStyle/>
          <a:p>
            <a:pPr algn="l">
              <a:lnSpc>
                <a:spcPts val="3749"/>
              </a:lnSpc>
            </a:pPr>
            <a:r>
              <a:rPr lang="en-US" sz="2499">
                <a:solidFill>
                  <a:srgbClr val="7E8489"/>
                </a:solidFill>
                <a:latin typeface="Lato"/>
              </a:rPr>
              <a:t> Facilite la mise à jour des informations existantes grâce à des fonctionnalités de modification conviviales et sécurisées.</a:t>
            </a:r>
          </a:p>
        </p:txBody>
      </p:sp>
      <p:sp>
        <p:nvSpPr>
          <p:cNvPr name="TextBox 16" id="16"/>
          <p:cNvSpPr txBox="true"/>
          <p:nvPr/>
        </p:nvSpPr>
        <p:spPr>
          <a:xfrm rot="0">
            <a:off x="1028700" y="5631909"/>
            <a:ext cx="2787739" cy="3085706"/>
          </a:xfrm>
          <a:prstGeom prst="rect">
            <a:avLst/>
          </a:prstGeom>
        </p:spPr>
        <p:txBody>
          <a:bodyPr anchor="t" rtlCol="false" tIns="0" lIns="0" bIns="0" rIns="0">
            <a:spAutoFit/>
          </a:bodyPr>
          <a:lstStyle/>
          <a:p>
            <a:pPr algn="l">
              <a:lnSpc>
                <a:spcPts val="22706"/>
              </a:lnSpc>
            </a:pPr>
            <a:r>
              <a:rPr lang="en-US" sz="16218">
                <a:solidFill>
                  <a:srgbClr val="E6E6E7"/>
                </a:solidFill>
                <a:latin typeface="Chunk Five"/>
              </a:rPr>
              <a:t>03</a:t>
            </a:r>
          </a:p>
        </p:txBody>
      </p:sp>
      <p:sp>
        <p:nvSpPr>
          <p:cNvPr name="TextBox 17" id="17"/>
          <p:cNvSpPr txBox="true"/>
          <p:nvPr/>
        </p:nvSpPr>
        <p:spPr>
          <a:xfrm rot="0">
            <a:off x="1028700" y="7336490"/>
            <a:ext cx="7566660" cy="1381125"/>
          </a:xfrm>
          <a:prstGeom prst="rect">
            <a:avLst/>
          </a:prstGeom>
        </p:spPr>
        <p:txBody>
          <a:bodyPr anchor="t" rtlCol="false" tIns="0" lIns="0" bIns="0" rIns="0">
            <a:spAutoFit/>
          </a:bodyPr>
          <a:lstStyle/>
          <a:p>
            <a:pPr algn="l">
              <a:lnSpc>
                <a:spcPts val="3749"/>
              </a:lnSpc>
            </a:pPr>
            <a:r>
              <a:rPr lang="en-US" sz="2499">
                <a:solidFill>
                  <a:srgbClr val="7E8489"/>
                </a:solidFill>
                <a:latin typeface="Lato"/>
              </a:rPr>
              <a:t>Permet aux utilisateurs de supprimer en toute sécurité des enregistrements sélectionnés en évitant toute perte de données accidentelle.</a:t>
            </a:r>
          </a:p>
        </p:txBody>
      </p:sp>
      <p:sp>
        <p:nvSpPr>
          <p:cNvPr name="TextBox 18" id="18"/>
          <p:cNvSpPr txBox="true"/>
          <p:nvPr/>
        </p:nvSpPr>
        <p:spPr>
          <a:xfrm rot="0">
            <a:off x="9692640" y="5631909"/>
            <a:ext cx="2727664" cy="3085706"/>
          </a:xfrm>
          <a:prstGeom prst="rect">
            <a:avLst/>
          </a:prstGeom>
        </p:spPr>
        <p:txBody>
          <a:bodyPr anchor="t" rtlCol="false" tIns="0" lIns="0" bIns="0" rIns="0">
            <a:spAutoFit/>
          </a:bodyPr>
          <a:lstStyle/>
          <a:p>
            <a:pPr algn="l">
              <a:lnSpc>
                <a:spcPts val="22706"/>
              </a:lnSpc>
            </a:pPr>
            <a:r>
              <a:rPr lang="en-US" sz="16218">
                <a:solidFill>
                  <a:srgbClr val="E6E6E7"/>
                </a:solidFill>
                <a:latin typeface="Chunk Five"/>
              </a:rPr>
              <a:t>04</a:t>
            </a:r>
          </a:p>
        </p:txBody>
      </p:sp>
      <p:sp>
        <p:nvSpPr>
          <p:cNvPr name="TextBox 19" id="19"/>
          <p:cNvSpPr txBox="true"/>
          <p:nvPr/>
        </p:nvSpPr>
        <p:spPr>
          <a:xfrm rot="0">
            <a:off x="9692640" y="7336490"/>
            <a:ext cx="7566660" cy="1381125"/>
          </a:xfrm>
          <a:prstGeom prst="rect">
            <a:avLst/>
          </a:prstGeom>
        </p:spPr>
        <p:txBody>
          <a:bodyPr anchor="t" rtlCol="false" tIns="0" lIns="0" bIns="0" rIns="0">
            <a:spAutoFit/>
          </a:bodyPr>
          <a:lstStyle/>
          <a:p>
            <a:pPr algn="l">
              <a:lnSpc>
                <a:spcPts val="3749"/>
              </a:lnSpc>
            </a:pPr>
            <a:r>
              <a:rPr lang="en-US" sz="2499">
                <a:solidFill>
                  <a:srgbClr val="7E8489"/>
                </a:solidFill>
                <a:latin typeface="Lato"/>
              </a:rPr>
              <a:t>Offre une vue d'ensemble claire et organisée des données à travers des tableaux détaillés et des rapports personnalisés.</a:t>
            </a:r>
          </a:p>
        </p:txBody>
      </p:sp>
      <p:sp>
        <p:nvSpPr>
          <p:cNvPr name="TextBox 20" id="20"/>
          <p:cNvSpPr txBox="true"/>
          <p:nvPr/>
        </p:nvSpPr>
        <p:spPr>
          <a:xfrm rot="0">
            <a:off x="3374796" y="3879580"/>
            <a:ext cx="3913701" cy="523875"/>
          </a:xfrm>
          <a:prstGeom prst="rect">
            <a:avLst/>
          </a:prstGeom>
        </p:spPr>
        <p:txBody>
          <a:bodyPr anchor="t" rtlCol="false" tIns="0" lIns="0" bIns="0" rIns="0">
            <a:spAutoFit/>
          </a:bodyPr>
          <a:lstStyle/>
          <a:p>
            <a:pPr algn="l">
              <a:lnSpc>
                <a:spcPts val="4200"/>
              </a:lnSpc>
            </a:pPr>
            <a:r>
              <a:rPr lang="en-US" sz="3000">
                <a:solidFill>
                  <a:srgbClr val="000000"/>
                </a:solidFill>
                <a:latin typeface="Lato"/>
              </a:rPr>
              <a:t>Insertion des Données</a:t>
            </a:r>
          </a:p>
        </p:txBody>
      </p:sp>
      <p:sp>
        <p:nvSpPr>
          <p:cNvPr name="TextBox 21" id="21"/>
          <p:cNvSpPr txBox="true"/>
          <p:nvPr/>
        </p:nvSpPr>
        <p:spPr>
          <a:xfrm rot="0">
            <a:off x="12420304" y="3889675"/>
            <a:ext cx="4838996" cy="523875"/>
          </a:xfrm>
          <a:prstGeom prst="rect">
            <a:avLst/>
          </a:prstGeom>
        </p:spPr>
        <p:txBody>
          <a:bodyPr anchor="t" rtlCol="false" tIns="0" lIns="0" bIns="0" rIns="0">
            <a:spAutoFit/>
          </a:bodyPr>
          <a:lstStyle/>
          <a:p>
            <a:pPr algn="l">
              <a:lnSpc>
                <a:spcPts val="4200"/>
              </a:lnSpc>
            </a:pPr>
            <a:r>
              <a:rPr lang="en-US" sz="3000">
                <a:solidFill>
                  <a:srgbClr val="000000"/>
                </a:solidFill>
                <a:latin typeface="Lato"/>
              </a:rPr>
              <a:t>Modification des Données</a:t>
            </a:r>
          </a:p>
        </p:txBody>
      </p:sp>
      <p:sp>
        <p:nvSpPr>
          <p:cNvPr name="TextBox 22" id="22"/>
          <p:cNvSpPr txBox="true"/>
          <p:nvPr/>
        </p:nvSpPr>
        <p:spPr>
          <a:xfrm rot="0">
            <a:off x="3374796" y="6746759"/>
            <a:ext cx="4602837" cy="523875"/>
          </a:xfrm>
          <a:prstGeom prst="rect">
            <a:avLst/>
          </a:prstGeom>
        </p:spPr>
        <p:txBody>
          <a:bodyPr anchor="t" rtlCol="false" tIns="0" lIns="0" bIns="0" rIns="0">
            <a:spAutoFit/>
          </a:bodyPr>
          <a:lstStyle/>
          <a:p>
            <a:pPr algn="l">
              <a:lnSpc>
                <a:spcPts val="4200"/>
              </a:lnSpc>
            </a:pPr>
            <a:r>
              <a:rPr lang="en-US" sz="3000">
                <a:solidFill>
                  <a:srgbClr val="000000"/>
                </a:solidFill>
                <a:latin typeface="Lato"/>
              </a:rPr>
              <a:t>Suppression des Données</a:t>
            </a:r>
          </a:p>
        </p:txBody>
      </p:sp>
      <p:sp>
        <p:nvSpPr>
          <p:cNvPr name="TextBox 23" id="23"/>
          <p:cNvSpPr txBox="true"/>
          <p:nvPr/>
        </p:nvSpPr>
        <p:spPr>
          <a:xfrm rot="0">
            <a:off x="12420304" y="6746759"/>
            <a:ext cx="3913701" cy="523875"/>
          </a:xfrm>
          <a:prstGeom prst="rect">
            <a:avLst/>
          </a:prstGeom>
        </p:spPr>
        <p:txBody>
          <a:bodyPr anchor="t" rtlCol="false" tIns="0" lIns="0" bIns="0" rIns="0">
            <a:spAutoFit/>
          </a:bodyPr>
          <a:lstStyle/>
          <a:p>
            <a:pPr algn="l">
              <a:lnSpc>
                <a:spcPts val="4200"/>
              </a:lnSpc>
            </a:pPr>
            <a:r>
              <a:rPr lang="en-US" sz="3000">
                <a:solidFill>
                  <a:srgbClr val="000000"/>
                </a:solidFill>
                <a:latin typeface="Lato"/>
              </a:rPr>
              <a:t>Affichage des Données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4F6F9"/>
        </a:solidFill>
      </p:bgPr>
    </p:bg>
    <p:spTree>
      <p:nvGrpSpPr>
        <p:cNvPr id="1" name=""/>
        <p:cNvGrpSpPr/>
        <p:nvPr/>
      </p:nvGrpSpPr>
      <p:grpSpPr>
        <a:xfrm>
          <a:off x="0" y="0"/>
          <a:ext cx="0" cy="0"/>
          <a:chOff x="0" y="0"/>
          <a:chExt cx="0" cy="0"/>
        </a:xfrm>
      </p:grpSpPr>
      <p:grpSp>
        <p:nvGrpSpPr>
          <p:cNvPr name="Group 2" id="2"/>
          <p:cNvGrpSpPr/>
          <p:nvPr/>
        </p:nvGrpSpPr>
        <p:grpSpPr>
          <a:xfrm rot="0">
            <a:off x="0" y="10060645"/>
            <a:ext cx="4847971" cy="226355"/>
            <a:chOff x="0" y="0"/>
            <a:chExt cx="1276832" cy="59616"/>
          </a:xfrm>
        </p:grpSpPr>
        <p:sp>
          <p:nvSpPr>
            <p:cNvPr name="Freeform 3" id="3"/>
            <p:cNvSpPr/>
            <p:nvPr/>
          </p:nvSpPr>
          <p:spPr>
            <a:xfrm flipH="false" flipV="false" rot="0">
              <a:off x="0" y="0"/>
              <a:ext cx="1276832" cy="59616"/>
            </a:xfrm>
            <a:custGeom>
              <a:avLst/>
              <a:gdLst/>
              <a:ahLst/>
              <a:cxnLst/>
              <a:rect r="r" b="b" t="t" l="l"/>
              <a:pathLst>
                <a:path h="59616" w="1276832">
                  <a:moveTo>
                    <a:pt x="0" y="0"/>
                  </a:moveTo>
                  <a:lnTo>
                    <a:pt x="1276832" y="0"/>
                  </a:lnTo>
                  <a:lnTo>
                    <a:pt x="1276832" y="59616"/>
                  </a:lnTo>
                  <a:lnTo>
                    <a:pt x="0" y="59616"/>
                  </a:lnTo>
                  <a:close/>
                </a:path>
              </a:pathLst>
            </a:custGeom>
            <a:solidFill>
              <a:srgbClr val="000000"/>
            </a:solidFill>
          </p:spPr>
        </p:sp>
        <p:sp>
          <p:nvSpPr>
            <p:cNvPr name="TextBox 4" id="4"/>
            <p:cNvSpPr txBox="true"/>
            <p:nvPr/>
          </p:nvSpPr>
          <p:spPr>
            <a:xfrm>
              <a:off x="0" y="-38100"/>
              <a:ext cx="1276832" cy="9771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847971" y="10239375"/>
            <a:ext cx="13440029" cy="47625"/>
            <a:chOff x="0" y="0"/>
            <a:chExt cx="3539761" cy="12543"/>
          </a:xfrm>
        </p:grpSpPr>
        <p:sp>
          <p:nvSpPr>
            <p:cNvPr name="Freeform 6" id="6"/>
            <p:cNvSpPr/>
            <p:nvPr/>
          </p:nvSpPr>
          <p:spPr>
            <a:xfrm flipH="false" flipV="false" rot="0">
              <a:off x="0" y="0"/>
              <a:ext cx="3539761" cy="12543"/>
            </a:xfrm>
            <a:custGeom>
              <a:avLst/>
              <a:gdLst/>
              <a:ahLst/>
              <a:cxnLst/>
              <a:rect r="r" b="b" t="t" l="l"/>
              <a:pathLst>
                <a:path h="12543" w="3539761">
                  <a:moveTo>
                    <a:pt x="0" y="0"/>
                  </a:moveTo>
                  <a:lnTo>
                    <a:pt x="3539761" y="0"/>
                  </a:lnTo>
                  <a:lnTo>
                    <a:pt x="3539761" y="12543"/>
                  </a:lnTo>
                  <a:lnTo>
                    <a:pt x="0" y="12543"/>
                  </a:lnTo>
                  <a:close/>
                </a:path>
              </a:pathLst>
            </a:custGeom>
            <a:solidFill>
              <a:srgbClr val="7E8489"/>
            </a:solidFill>
          </p:spPr>
        </p:sp>
        <p:sp>
          <p:nvSpPr>
            <p:cNvPr name="TextBox 7" id="7"/>
            <p:cNvSpPr txBox="true"/>
            <p:nvPr/>
          </p:nvSpPr>
          <p:spPr>
            <a:xfrm>
              <a:off x="0" y="-38100"/>
              <a:ext cx="3539761" cy="5064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775026" y="9391481"/>
            <a:ext cx="968548" cy="513331"/>
          </a:xfrm>
          <a:custGeom>
            <a:avLst/>
            <a:gdLst/>
            <a:ahLst/>
            <a:cxnLst/>
            <a:rect r="r" b="b" t="t" l="l"/>
            <a:pathLst>
              <a:path h="513331" w="968548">
                <a:moveTo>
                  <a:pt x="0" y="0"/>
                </a:moveTo>
                <a:lnTo>
                  <a:pt x="968548" y="0"/>
                </a:lnTo>
                <a:lnTo>
                  <a:pt x="968548" y="513330"/>
                </a:lnTo>
                <a:lnTo>
                  <a:pt x="0" y="513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912744" y="-997585"/>
            <a:ext cx="5661660" cy="5661660"/>
          </a:xfrm>
          <a:custGeom>
            <a:avLst/>
            <a:gdLst/>
            <a:ahLst/>
            <a:cxnLst/>
            <a:rect r="r" b="b" t="t" l="l"/>
            <a:pathLst>
              <a:path h="5661660" w="5661660">
                <a:moveTo>
                  <a:pt x="0" y="0"/>
                </a:moveTo>
                <a:lnTo>
                  <a:pt x="5661660" y="0"/>
                </a:lnTo>
                <a:lnTo>
                  <a:pt x="5661660" y="5661660"/>
                </a:lnTo>
                <a:lnTo>
                  <a:pt x="0" y="5661660"/>
                </a:lnTo>
                <a:lnTo>
                  <a:pt x="0" y="0"/>
                </a:lnTo>
                <a:close/>
              </a:path>
            </a:pathLst>
          </a:custGeom>
          <a:blipFill>
            <a:blip r:embed="rId4">
              <a:alphaModFix amt="5000"/>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6068474" y="3636095"/>
            <a:ext cx="0" cy="4504646"/>
          </a:xfrm>
          <a:prstGeom prst="line">
            <a:avLst/>
          </a:prstGeom>
          <a:ln cap="flat" w="19050">
            <a:solidFill>
              <a:srgbClr val="A5A9AC"/>
            </a:solidFill>
            <a:prstDash val="solid"/>
            <a:headEnd type="none" len="sm" w="sm"/>
            <a:tailEnd type="none" len="sm" w="sm"/>
          </a:ln>
        </p:spPr>
      </p:sp>
      <p:sp>
        <p:nvSpPr>
          <p:cNvPr name="Freeform 11" id="11"/>
          <p:cNvSpPr/>
          <p:nvPr/>
        </p:nvSpPr>
        <p:spPr>
          <a:xfrm flipH="false" flipV="false" rot="0">
            <a:off x="2423986" y="4038813"/>
            <a:ext cx="1422033" cy="2209374"/>
          </a:xfrm>
          <a:custGeom>
            <a:avLst/>
            <a:gdLst/>
            <a:ahLst/>
            <a:cxnLst/>
            <a:rect r="r" b="b" t="t" l="l"/>
            <a:pathLst>
              <a:path h="2209374" w="1422033">
                <a:moveTo>
                  <a:pt x="0" y="0"/>
                </a:moveTo>
                <a:lnTo>
                  <a:pt x="1422033" y="0"/>
                </a:lnTo>
                <a:lnTo>
                  <a:pt x="1422033" y="2209374"/>
                </a:lnTo>
                <a:lnTo>
                  <a:pt x="0" y="220937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2" id="12"/>
          <p:cNvSpPr/>
          <p:nvPr/>
        </p:nvSpPr>
        <p:spPr>
          <a:xfrm>
            <a:off x="12063889" y="3636095"/>
            <a:ext cx="0" cy="4504646"/>
          </a:xfrm>
          <a:prstGeom prst="line">
            <a:avLst/>
          </a:prstGeom>
          <a:ln cap="flat" w="19050">
            <a:solidFill>
              <a:srgbClr val="A5A9AC"/>
            </a:solidFill>
            <a:prstDash val="solid"/>
            <a:headEnd type="none" len="sm" w="sm"/>
            <a:tailEnd type="none" len="sm" w="sm"/>
          </a:ln>
        </p:spPr>
      </p:sp>
      <p:sp>
        <p:nvSpPr>
          <p:cNvPr name="Freeform 13" id="13"/>
          <p:cNvSpPr/>
          <p:nvPr/>
        </p:nvSpPr>
        <p:spPr>
          <a:xfrm flipH="false" flipV="false" rot="0">
            <a:off x="7645366" y="4971675"/>
            <a:ext cx="2649831" cy="343650"/>
          </a:xfrm>
          <a:custGeom>
            <a:avLst/>
            <a:gdLst/>
            <a:ahLst/>
            <a:cxnLst/>
            <a:rect r="r" b="b" t="t" l="l"/>
            <a:pathLst>
              <a:path h="343650" w="2649831">
                <a:moveTo>
                  <a:pt x="0" y="0"/>
                </a:moveTo>
                <a:lnTo>
                  <a:pt x="2649831" y="0"/>
                </a:lnTo>
                <a:lnTo>
                  <a:pt x="2649831" y="343650"/>
                </a:lnTo>
                <a:lnTo>
                  <a:pt x="0" y="34365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4094544" y="4246199"/>
            <a:ext cx="1636400" cy="1532265"/>
          </a:xfrm>
          <a:custGeom>
            <a:avLst/>
            <a:gdLst/>
            <a:ahLst/>
            <a:cxnLst/>
            <a:rect r="r" b="b" t="t" l="l"/>
            <a:pathLst>
              <a:path h="1532265" w="1636400">
                <a:moveTo>
                  <a:pt x="0" y="0"/>
                </a:moveTo>
                <a:lnTo>
                  <a:pt x="1636400" y="0"/>
                </a:lnTo>
                <a:lnTo>
                  <a:pt x="1636400" y="1532265"/>
                </a:lnTo>
                <a:lnTo>
                  <a:pt x="0" y="1532265"/>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3741899" y="1013545"/>
            <a:ext cx="10804201" cy="1327150"/>
          </a:xfrm>
          <a:prstGeom prst="rect">
            <a:avLst/>
          </a:prstGeom>
        </p:spPr>
        <p:txBody>
          <a:bodyPr anchor="t" rtlCol="false" tIns="0" lIns="0" bIns="0" rIns="0">
            <a:spAutoFit/>
          </a:bodyPr>
          <a:lstStyle/>
          <a:p>
            <a:pPr algn="ctr">
              <a:lnSpc>
                <a:spcPts val="9799"/>
              </a:lnSpc>
            </a:pPr>
            <a:r>
              <a:rPr lang="en-US" sz="6999">
                <a:solidFill>
                  <a:srgbClr val="000000"/>
                </a:solidFill>
                <a:latin typeface="Chunk Five"/>
              </a:rPr>
              <a:t>Architecture Technique</a:t>
            </a:r>
          </a:p>
        </p:txBody>
      </p:sp>
      <p:sp>
        <p:nvSpPr>
          <p:cNvPr name="TextBox 16" id="16"/>
          <p:cNvSpPr txBox="true"/>
          <p:nvPr/>
        </p:nvSpPr>
        <p:spPr>
          <a:xfrm rot="0">
            <a:off x="12962017" y="6340935"/>
            <a:ext cx="3901453" cy="1326061"/>
          </a:xfrm>
          <a:prstGeom prst="rect">
            <a:avLst/>
          </a:prstGeom>
        </p:spPr>
        <p:txBody>
          <a:bodyPr anchor="t" rtlCol="false" tIns="0" lIns="0" bIns="0" rIns="0">
            <a:spAutoFit/>
          </a:bodyPr>
          <a:lstStyle/>
          <a:p>
            <a:pPr algn="ctr">
              <a:lnSpc>
                <a:spcPts val="3560"/>
              </a:lnSpc>
            </a:pPr>
            <a:r>
              <a:rPr lang="en-US" sz="2542">
                <a:solidFill>
                  <a:srgbClr val="000000"/>
                </a:solidFill>
                <a:latin typeface="Lato"/>
              </a:rPr>
              <a:t>Interface Graphique : Swing avec WindowBuilder dans Eclipse</a:t>
            </a:r>
          </a:p>
        </p:txBody>
      </p:sp>
      <p:sp>
        <p:nvSpPr>
          <p:cNvPr name="TextBox 17" id="17"/>
          <p:cNvSpPr txBox="true"/>
          <p:nvPr/>
        </p:nvSpPr>
        <p:spPr>
          <a:xfrm rot="0">
            <a:off x="7019555" y="6564772"/>
            <a:ext cx="3901453" cy="878386"/>
          </a:xfrm>
          <a:prstGeom prst="rect">
            <a:avLst/>
          </a:prstGeom>
        </p:spPr>
        <p:txBody>
          <a:bodyPr anchor="t" rtlCol="false" tIns="0" lIns="0" bIns="0" rIns="0">
            <a:spAutoFit/>
          </a:bodyPr>
          <a:lstStyle/>
          <a:p>
            <a:pPr algn="ctr">
              <a:lnSpc>
                <a:spcPts val="3560"/>
              </a:lnSpc>
            </a:pPr>
            <a:r>
              <a:rPr lang="en-US" sz="2542">
                <a:solidFill>
                  <a:srgbClr val="000000"/>
                </a:solidFill>
                <a:latin typeface="Lato"/>
              </a:rPr>
              <a:t>Oracle data base pour le backend</a:t>
            </a:r>
          </a:p>
        </p:txBody>
      </p:sp>
      <p:sp>
        <p:nvSpPr>
          <p:cNvPr name="TextBox 18" id="18"/>
          <p:cNvSpPr txBox="true"/>
          <p:nvPr/>
        </p:nvSpPr>
        <p:spPr>
          <a:xfrm rot="0">
            <a:off x="1271671" y="6564772"/>
            <a:ext cx="3901453" cy="878386"/>
          </a:xfrm>
          <a:prstGeom prst="rect">
            <a:avLst/>
          </a:prstGeom>
        </p:spPr>
        <p:txBody>
          <a:bodyPr anchor="t" rtlCol="false" tIns="0" lIns="0" bIns="0" rIns="0">
            <a:spAutoFit/>
          </a:bodyPr>
          <a:lstStyle/>
          <a:p>
            <a:pPr algn="ctr">
              <a:lnSpc>
                <a:spcPts val="3560"/>
              </a:lnSpc>
            </a:pPr>
            <a:r>
              <a:rPr lang="en-US" sz="2542">
                <a:solidFill>
                  <a:srgbClr val="000000"/>
                </a:solidFill>
                <a:latin typeface="Lato"/>
              </a:rPr>
              <a:t>Langage de Programmation Java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4F6F9"/>
        </a:solidFill>
      </p:bgPr>
    </p:bg>
    <p:spTree>
      <p:nvGrpSpPr>
        <p:cNvPr id="1" name=""/>
        <p:cNvGrpSpPr/>
        <p:nvPr/>
      </p:nvGrpSpPr>
      <p:grpSpPr>
        <a:xfrm>
          <a:off x="0" y="0"/>
          <a:ext cx="0" cy="0"/>
          <a:chOff x="0" y="0"/>
          <a:chExt cx="0" cy="0"/>
        </a:xfrm>
      </p:grpSpPr>
      <p:grpSp>
        <p:nvGrpSpPr>
          <p:cNvPr name="Group 2" id="2"/>
          <p:cNvGrpSpPr/>
          <p:nvPr/>
        </p:nvGrpSpPr>
        <p:grpSpPr>
          <a:xfrm rot="0">
            <a:off x="0" y="10060645"/>
            <a:ext cx="4847971" cy="226355"/>
            <a:chOff x="0" y="0"/>
            <a:chExt cx="1276832" cy="59616"/>
          </a:xfrm>
        </p:grpSpPr>
        <p:sp>
          <p:nvSpPr>
            <p:cNvPr name="Freeform 3" id="3"/>
            <p:cNvSpPr/>
            <p:nvPr/>
          </p:nvSpPr>
          <p:spPr>
            <a:xfrm flipH="false" flipV="false" rot="0">
              <a:off x="0" y="0"/>
              <a:ext cx="1276832" cy="59616"/>
            </a:xfrm>
            <a:custGeom>
              <a:avLst/>
              <a:gdLst/>
              <a:ahLst/>
              <a:cxnLst/>
              <a:rect r="r" b="b" t="t" l="l"/>
              <a:pathLst>
                <a:path h="59616" w="1276832">
                  <a:moveTo>
                    <a:pt x="0" y="0"/>
                  </a:moveTo>
                  <a:lnTo>
                    <a:pt x="1276832" y="0"/>
                  </a:lnTo>
                  <a:lnTo>
                    <a:pt x="1276832" y="59616"/>
                  </a:lnTo>
                  <a:lnTo>
                    <a:pt x="0" y="59616"/>
                  </a:lnTo>
                  <a:close/>
                </a:path>
              </a:pathLst>
            </a:custGeom>
            <a:solidFill>
              <a:srgbClr val="000000"/>
            </a:solidFill>
          </p:spPr>
        </p:sp>
        <p:sp>
          <p:nvSpPr>
            <p:cNvPr name="TextBox 4" id="4"/>
            <p:cNvSpPr txBox="true"/>
            <p:nvPr/>
          </p:nvSpPr>
          <p:spPr>
            <a:xfrm>
              <a:off x="0" y="-38100"/>
              <a:ext cx="1276832" cy="9771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847971" y="10239375"/>
            <a:ext cx="13440029" cy="47625"/>
            <a:chOff x="0" y="0"/>
            <a:chExt cx="3539761" cy="12543"/>
          </a:xfrm>
        </p:grpSpPr>
        <p:sp>
          <p:nvSpPr>
            <p:cNvPr name="Freeform 6" id="6"/>
            <p:cNvSpPr/>
            <p:nvPr/>
          </p:nvSpPr>
          <p:spPr>
            <a:xfrm flipH="false" flipV="false" rot="0">
              <a:off x="0" y="0"/>
              <a:ext cx="3539761" cy="12543"/>
            </a:xfrm>
            <a:custGeom>
              <a:avLst/>
              <a:gdLst/>
              <a:ahLst/>
              <a:cxnLst/>
              <a:rect r="r" b="b" t="t" l="l"/>
              <a:pathLst>
                <a:path h="12543" w="3539761">
                  <a:moveTo>
                    <a:pt x="0" y="0"/>
                  </a:moveTo>
                  <a:lnTo>
                    <a:pt x="3539761" y="0"/>
                  </a:lnTo>
                  <a:lnTo>
                    <a:pt x="3539761" y="12543"/>
                  </a:lnTo>
                  <a:lnTo>
                    <a:pt x="0" y="12543"/>
                  </a:lnTo>
                  <a:close/>
                </a:path>
              </a:pathLst>
            </a:custGeom>
            <a:solidFill>
              <a:srgbClr val="7E8489"/>
            </a:solidFill>
          </p:spPr>
        </p:sp>
        <p:sp>
          <p:nvSpPr>
            <p:cNvPr name="TextBox 7" id="7"/>
            <p:cNvSpPr txBox="true"/>
            <p:nvPr/>
          </p:nvSpPr>
          <p:spPr>
            <a:xfrm>
              <a:off x="0" y="-38100"/>
              <a:ext cx="3539761" cy="5064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775026" y="9391481"/>
            <a:ext cx="968548" cy="513331"/>
          </a:xfrm>
          <a:custGeom>
            <a:avLst/>
            <a:gdLst/>
            <a:ahLst/>
            <a:cxnLst/>
            <a:rect r="r" b="b" t="t" l="l"/>
            <a:pathLst>
              <a:path h="513331" w="968548">
                <a:moveTo>
                  <a:pt x="0" y="0"/>
                </a:moveTo>
                <a:lnTo>
                  <a:pt x="968548" y="0"/>
                </a:lnTo>
                <a:lnTo>
                  <a:pt x="968548" y="513330"/>
                </a:lnTo>
                <a:lnTo>
                  <a:pt x="0" y="513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647634" y="2699985"/>
            <a:ext cx="9511514" cy="4887030"/>
          </a:xfrm>
          <a:custGeom>
            <a:avLst/>
            <a:gdLst/>
            <a:ahLst/>
            <a:cxnLst/>
            <a:rect r="r" b="b" t="t" l="l"/>
            <a:pathLst>
              <a:path h="4887030" w="9511514">
                <a:moveTo>
                  <a:pt x="0" y="0"/>
                </a:moveTo>
                <a:lnTo>
                  <a:pt x="9511514" y="0"/>
                </a:lnTo>
                <a:lnTo>
                  <a:pt x="9511514" y="4887030"/>
                </a:lnTo>
                <a:lnTo>
                  <a:pt x="0" y="4887030"/>
                </a:lnTo>
                <a:lnTo>
                  <a:pt x="0" y="0"/>
                </a:lnTo>
                <a:close/>
              </a:path>
            </a:pathLst>
          </a:custGeom>
          <a:blipFill>
            <a:blip r:embed="rId4"/>
            <a:stretch>
              <a:fillRect l="0" t="-3880" r="0" b="-6170"/>
            </a:stretch>
          </a:blipFill>
        </p:spPr>
      </p:sp>
      <p:sp>
        <p:nvSpPr>
          <p:cNvPr name="TextBox 10" id="10"/>
          <p:cNvSpPr txBox="true"/>
          <p:nvPr/>
        </p:nvSpPr>
        <p:spPr>
          <a:xfrm rot="0">
            <a:off x="1028700" y="762000"/>
            <a:ext cx="3499558" cy="1327150"/>
          </a:xfrm>
          <a:prstGeom prst="rect">
            <a:avLst/>
          </a:prstGeom>
        </p:spPr>
        <p:txBody>
          <a:bodyPr anchor="t" rtlCol="false" tIns="0" lIns="0" bIns="0" rIns="0">
            <a:spAutoFit/>
          </a:bodyPr>
          <a:lstStyle/>
          <a:p>
            <a:pPr algn="l">
              <a:lnSpc>
                <a:spcPts val="9799"/>
              </a:lnSpc>
            </a:pPr>
            <a:r>
              <a:rPr lang="en-US" sz="6999">
                <a:solidFill>
                  <a:srgbClr val="000000"/>
                </a:solidFill>
                <a:latin typeface="Chunk Five"/>
              </a:rPr>
              <a:t>GUI</a:t>
            </a:r>
          </a:p>
        </p:txBody>
      </p:sp>
      <p:sp>
        <p:nvSpPr>
          <p:cNvPr name="TextBox 11" id="11"/>
          <p:cNvSpPr txBox="true"/>
          <p:nvPr/>
        </p:nvSpPr>
        <p:spPr>
          <a:xfrm rot="0">
            <a:off x="10924575" y="1662924"/>
            <a:ext cx="5850451" cy="6884952"/>
          </a:xfrm>
          <a:prstGeom prst="rect">
            <a:avLst/>
          </a:prstGeom>
        </p:spPr>
        <p:txBody>
          <a:bodyPr anchor="t" rtlCol="false" tIns="0" lIns="0" bIns="0" rIns="0">
            <a:spAutoFit/>
          </a:bodyPr>
          <a:lstStyle/>
          <a:p>
            <a:pPr algn="l">
              <a:lnSpc>
                <a:spcPts val="3463"/>
              </a:lnSpc>
            </a:pPr>
            <a:r>
              <a:rPr lang="en-US" sz="2308">
                <a:solidFill>
                  <a:srgbClr val="7E8489"/>
                </a:solidFill>
                <a:latin typeface="Lato"/>
              </a:rPr>
              <a:t>L'interface utilisateur de l'application est conçue pour être intuitive et divisée en sections spécifiques : clients, agents, propriétés, rendez-vous et transactions. Chaque section comprend des champs de saisie pour les informations pertinentes, des boutons pour ajouter, modifier, supprimer et afficher les enregistrements, et des tableaux pour visualiser les données de manière organisée. Par exemple, la section clients permet de gérer les informations personnelles des clients, tandis que la section propriétés facilite la gestion des détails des biens immobiliers. Cette organisation simplifie la gestion quotidienne et améliore l'efficacité opérationnelle de l'agence.</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6F9"/>
        </a:solidFill>
      </p:bgPr>
    </p:bg>
    <p:spTree>
      <p:nvGrpSpPr>
        <p:cNvPr id="1" name=""/>
        <p:cNvGrpSpPr/>
        <p:nvPr/>
      </p:nvGrpSpPr>
      <p:grpSpPr>
        <a:xfrm>
          <a:off x="0" y="0"/>
          <a:ext cx="0" cy="0"/>
          <a:chOff x="0" y="0"/>
          <a:chExt cx="0" cy="0"/>
        </a:xfrm>
      </p:grpSpPr>
      <p:grpSp>
        <p:nvGrpSpPr>
          <p:cNvPr name="Group 2" id="2"/>
          <p:cNvGrpSpPr/>
          <p:nvPr/>
        </p:nvGrpSpPr>
        <p:grpSpPr>
          <a:xfrm rot="0">
            <a:off x="0" y="10060645"/>
            <a:ext cx="4847971" cy="226355"/>
            <a:chOff x="0" y="0"/>
            <a:chExt cx="1276832" cy="59616"/>
          </a:xfrm>
        </p:grpSpPr>
        <p:sp>
          <p:nvSpPr>
            <p:cNvPr name="Freeform 3" id="3"/>
            <p:cNvSpPr/>
            <p:nvPr/>
          </p:nvSpPr>
          <p:spPr>
            <a:xfrm flipH="false" flipV="false" rot="0">
              <a:off x="0" y="0"/>
              <a:ext cx="1276832" cy="59616"/>
            </a:xfrm>
            <a:custGeom>
              <a:avLst/>
              <a:gdLst/>
              <a:ahLst/>
              <a:cxnLst/>
              <a:rect r="r" b="b" t="t" l="l"/>
              <a:pathLst>
                <a:path h="59616" w="1276832">
                  <a:moveTo>
                    <a:pt x="0" y="0"/>
                  </a:moveTo>
                  <a:lnTo>
                    <a:pt x="1276832" y="0"/>
                  </a:lnTo>
                  <a:lnTo>
                    <a:pt x="1276832" y="59616"/>
                  </a:lnTo>
                  <a:lnTo>
                    <a:pt x="0" y="59616"/>
                  </a:lnTo>
                  <a:close/>
                </a:path>
              </a:pathLst>
            </a:custGeom>
            <a:solidFill>
              <a:srgbClr val="000000"/>
            </a:solidFill>
          </p:spPr>
        </p:sp>
        <p:sp>
          <p:nvSpPr>
            <p:cNvPr name="TextBox 4" id="4"/>
            <p:cNvSpPr txBox="true"/>
            <p:nvPr/>
          </p:nvSpPr>
          <p:spPr>
            <a:xfrm>
              <a:off x="0" y="-38100"/>
              <a:ext cx="1276832" cy="9771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847971" y="10239375"/>
            <a:ext cx="13440029" cy="47625"/>
            <a:chOff x="0" y="0"/>
            <a:chExt cx="3539761" cy="12543"/>
          </a:xfrm>
        </p:grpSpPr>
        <p:sp>
          <p:nvSpPr>
            <p:cNvPr name="Freeform 6" id="6"/>
            <p:cNvSpPr/>
            <p:nvPr/>
          </p:nvSpPr>
          <p:spPr>
            <a:xfrm flipH="false" flipV="false" rot="0">
              <a:off x="0" y="0"/>
              <a:ext cx="3539761" cy="12543"/>
            </a:xfrm>
            <a:custGeom>
              <a:avLst/>
              <a:gdLst/>
              <a:ahLst/>
              <a:cxnLst/>
              <a:rect r="r" b="b" t="t" l="l"/>
              <a:pathLst>
                <a:path h="12543" w="3539761">
                  <a:moveTo>
                    <a:pt x="0" y="0"/>
                  </a:moveTo>
                  <a:lnTo>
                    <a:pt x="3539761" y="0"/>
                  </a:lnTo>
                  <a:lnTo>
                    <a:pt x="3539761" y="12543"/>
                  </a:lnTo>
                  <a:lnTo>
                    <a:pt x="0" y="12543"/>
                  </a:lnTo>
                  <a:close/>
                </a:path>
              </a:pathLst>
            </a:custGeom>
            <a:solidFill>
              <a:srgbClr val="7E8489"/>
            </a:solidFill>
          </p:spPr>
        </p:sp>
        <p:sp>
          <p:nvSpPr>
            <p:cNvPr name="TextBox 7" id="7"/>
            <p:cNvSpPr txBox="true"/>
            <p:nvPr/>
          </p:nvSpPr>
          <p:spPr>
            <a:xfrm>
              <a:off x="0" y="-38100"/>
              <a:ext cx="3539761" cy="5064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775026" y="9391481"/>
            <a:ext cx="968548" cy="513331"/>
          </a:xfrm>
          <a:custGeom>
            <a:avLst/>
            <a:gdLst/>
            <a:ahLst/>
            <a:cxnLst/>
            <a:rect r="r" b="b" t="t" l="l"/>
            <a:pathLst>
              <a:path h="513331" w="968548">
                <a:moveTo>
                  <a:pt x="0" y="0"/>
                </a:moveTo>
                <a:lnTo>
                  <a:pt x="968548" y="0"/>
                </a:lnTo>
                <a:lnTo>
                  <a:pt x="968548" y="513330"/>
                </a:lnTo>
                <a:lnTo>
                  <a:pt x="0" y="513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7459456" y="1587847"/>
            <a:ext cx="3836264" cy="3836264"/>
          </a:xfrm>
          <a:custGeom>
            <a:avLst/>
            <a:gdLst/>
            <a:ahLst/>
            <a:cxnLst/>
            <a:rect r="r" b="b" t="t" l="l"/>
            <a:pathLst>
              <a:path h="3836264" w="3836264">
                <a:moveTo>
                  <a:pt x="0" y="0"/>
                </a:moveTo>
                <a:lnTo>
                  <a:pt x="3836265" y="0"/>
                </a:lnTo>
                <a:lnTo>
                  <a:pt x="3836265" y="3836264"/>
                </a:lnTo>
                <a:lnTo>
                  <a:pt x="0" y="3836264"/>
                </a:lnTo>
                <a:lnTo>
                  <a:pt x="0" y="0"/>
                </a:lnTo>
                <a:close/>
              </a:path>
            </a:pathLst>
          </a:custGeom>
          <a:blipFill>
            <a:blip r:embed="rId4">
              <a:alphaModFix amt="5000"/>
              <a:extLst>
                <a:ext uri="{96DAC541-7B7A-43D3-8B79-37D633B846F1}">
                  <asvg:svgBlip xmlns:asvg="http://schemas.microsoft.com/office/drawing/2016/SVG/main" r:embed="rId5"/>
                </a:ext>
              </a:extLst>
            </a:blip>
            <a:stretch>
              <a:fillRect l="0" t="0" r="0" b="0"/>
            </a:stretch>
          </a:blipFill>
        </p:spPr>
      </p:sp>
      <p:sp>
        <p:nvSpPr>
          <p:cNvPr name="TextBox 10" id="10"/>
          <p:cNvSpPr txBox="true"/>
          <p:nvPr/>
        </p:nvSpPr>
        <p:spPr>
          <a:xfrm rot="0">
            <a:off x="11505157" y="1340197"/>
            <a:ext cx="5505357" cy="3400738"/>
          </a:xfrm>
          <a:prstGeom prst="rect">
            <a:avLst/>
          </a:prstGeom>
        </p:spPr>
        <p:txBody>
          <a:bodyPr anchor="t" rtlCol="false" tIns="0" lIns="0" bIns="0" rIns="0">
            <a:spAutoFit/>
          </a:bodyPr>
          <a:lstStyle/>
          <a:p>
            <a:pPr algn="ctr">
              <a:lnSpc>
                <a:spcPts val="8736"/>
              </a:lnSpc>
            </a:pPr>
            <a:r>
              <a:rPr lang="en-US" sz="6240">
                <a:solidFill>
                  <a:srgbClr val="000000"/>
                </a:solidFill>
                <a:latin typeface="Chunk Five"/>
              </a:rPr>
              <a:t>Avantages de l'Application</a:t>
            </a:r>
          </a:p>
          <a:p>
            <a:pPr algn="ctr">
              <a:lnSpc>
                <a:spcPts val="8736"/>
              </a:lnSpc>
            </a:pPr>
          </a:p>
        </p:txBody>
      </p:sp>
      <p:sp>
        <p:nvSpPr>
          <p:cNvPr name="TextBox 11" id="11"/>
          <p:cNvSpPr txBox="true"/>
          <p:nvPr/>
        </p:nvSpPr>
        <p:spPr>
          <a:xfrm rot="0">
            <a:off x="1743031" y="6869718"/>
            <a:ext cx="3954780" cy="1847850"/>
          </a:xfrm>
          <a:prstGeom prst="rect">
            <a:avLst/>
          </a:prstGeom>
        </p:spPr>
        <p:txBody>
          <a:bodyPr anchor="t" rtlCol="false" tIns="0" lIns="0" bIns="0" rIns="0">
            <a:spAutoFit/>
          </a:bodyPr>
          <a:lstStyle/>
          <a:p>
            <a:pPr algn="ctr">
              <a:lnSpc>
                <a:spcPts val="3749"/>
              </a:lnSpc>
            </a:pPr>
            <a:r>
              <a:rPr lang="en-US" sz="2499">
                <a:solidFill>
                  <a:srgbClr val="7E8489"/>
                </a:solidFill>
                <a:latin typeface="Lato"/>
              </a:rPr>
              <a:t> Automatisation des tâches administratives pour une meilleure efficacité opérationnelle.</a:t>
            </a:r>
          </a:p>
        </p:txBody>
      </p:sp>
      <p:sp>
        <p:nvSpPr>
          <p:cNvPr name="TextBox 12" id="12"/>
          <p:cNvSpPr txBox="true"/>
          <p:nvPr/>
        </p:nvSpPr>
        <p:spPr>
          <a:xfrm rot="0">
            <a:off x="2196542" y="5550177"/>
            <a:ext cx="3047758" cy="1057275"/>
          </a:xfrm>
          <a:prstGeom prst="rect">
            <a:avLst/>
          </a:prstGeom>
        </p:spPr>
        <p:txBody>
          <a:bodyPr anchor="t" rtlCol="false" tIns="0" lIns="0" bIns="0" rIns="0">
            <a:spAutoFit/>
          </a:bodyPr>
          <a:lstStyle/>
          <a:p>
            <a:pPr algn="ctr">
              <a:lnSpc>
                <a:spcPts val="4200"/>
              </a:lnSpc>
            </a:pPr>
            <a:r>
              <a:rPr lang="en-US" sz="3000">
                <a:solidFill>
                  <a:srgbClr val="000000"/>
                </a:solidFill>
                <a:latin typeface="Lato"/>
              </a:rPr>
              <a:t>Optimisation des Processus :</a:t>
            </a:r>
          </a:p>
        </p:txBody>
      </p:sp>
      <p:sp>
        <p:nvSpPr>
          <p:cNvPr name="TextBox 13" id="13"/>
          <p:cNvSpPr txBox="true"/>
          <p:nvPr/>
        </p:nvSpPr>
        <p:spPr>
          <a:xfrm rot="0">
            <a:off x="7164693" y="6869718"/>
            <a:ext cx="3958614" cy="1847850"/>
          </a:xfrm>
          <a:prstGeom prst="rect">
            <a:avLst/>
          </a:prstGeom>
        </p:spPr>
        <p:txBody>
          <a:bodyPr anchor="t" rtlCol="false" tIns="0" lIns="0" bIns="0" rIns="0">
            <a:spAutoFit/>
          </a:bodyPr>
          <a:lstStyle/>
          <a:p>
            <a:pPr algn="ctr">
              <a:lnSpc>
                <a:spcPts val="3749"/>
              </a:lnSpc>
            </a:pPr>
            <a:r>
              <a:rPr lang="en-US" sz="2499">
                <a:solidFill>
                  <a:srgbClr val="7E8489"/>
                </a:solidFill>
                <a:latin typeface="Lato"/>
              </a:rPr>
              <a:t>Minimisation des erreurs humaines grâce à des processus de saisie de données standardisés.</a:t>
            </a:r>
          </a:p>
        </p:txBody>
      </p:sp>
      <p:sp>
        <p:nvSpPr>
          <p:cNvPr name="TextBox 14" id="14"/>
          <p:cNvSpPr txBox="true"/>
          <p:nvPr/>
        </p:nvSpPr>
        <p:spPr>
          <a:xfrm rot="0">
            <a:off x="7900392" y="5547002"/>
            <a:ext cx="2487216" cy="1057275"/>
          </a:xfrm>
          <a:prstGeom prst="rect">
            <a:avLst/>
          </a:prstGeom>
        </p:spPr>
        <p:txBody>
          <a:bodyPr anchor="t" rtlCol="false" tIns="0" lIns="0" bIns="0" rIns="0">
            <a:spAutoFit/>
          </a:bodyPr>
          <a:lstStyle/>
          <a:p>
            <a:pPr algn="ctr">
              <a:lnSpc>
                <a:spcPts val="4200"/>
              </a:lnSpc>
            </a:pPr>
            <a:r>
              <a:rPr lang="en-US" sz="3000">
                <a:solidFill>
                  <a:srgbClr val="000000"/>
                </a:solidFill>
                <a:latin typeface="Lato"/>
              </a:rPr>
              <a:t>Réduction des Erreurs : </a:t>
            </a:r>
          </a:p>
        </p:txBody>
      </p:sp>
      <p:sp>
        <p:nvSpPr>
          <p:cNvPr name="TextBox 15" id="15"/>
          <p:cNvSpPr txBox="true"/>
          <p:nvPr/>
        </p:nvSpPr>
        <p:spPr>
          <a:xfrm rot="0">
            <a:off x="11714789" y="6869718"/>
            <a:ext cx="5086095" cy="2179320"/>
          </a:xfrm>
          <a:prstGeom prst="rect">
            <a:avLst/>
          </a:prstGeom>
        </p:spPr>
        <p:txBody>
          <a:bodyPr anchor="t" rtlCol="false" tIns="0" lIns="0" bIns="0" rIns="0">
            <a:spAutoFit/>
          </a:bodyPr>
          <a:lstStyle/>
          <a:p>
            <a:pPr algn="ctr">
              <a:lnSpc>
                <a:spcPts val="3450"/>
              </a:lnSpc>
            </a:pPr>
            <a:r>
              <a:rPr lang="en-US" sz="2300">
                <a:solidFill>
                  <a:srgbClr val="7E8489"/>
                </a:solidFill>
                <a:latin typeface="Lato"/>
              </a:rPr>
              <a:t>Libération du temps des agents immobiliers pour se concentrer sur des activités à plus forte valeur ajoutée, comme les interactions avec les clients et la conclusion des transactions.</a:t>
            </a:r>
          </a:p>
        </p:txBody>
      </p:sp>
      <p:sp>
        <p:nvSpPr>
          <p:cNvPr name="TextBox 16" id="16"/>
          <p:cNvSpPr txBox="true"/>
          <p:nvPr/>
        </p:nvSpPr>
        <p:spPr>
          <a:xfrm rot="0">
            <a:off x="12506140" y="5550177"/>
            <a:ext cx="3503392" cy="1057275"/>
          </a:xfrm>
          <a:prstGeom prst="rect">
            <a:avLst/>
          </a:prstGeom>
        </p:spPr>
        <p:txBody>
          <a:bodyPr anchor="t" rtlCol="false" tIns="0" lIns="0" bIns="0" rIns="0">
            <a:spAutoFit/>
          </a:bodyPr>
          <a:lstStyle/>
          <a:p>
            <a:pPr algn="ctr">
              <a:lnSpc>
                <a:spcPts val="4200"/>
              </a:lnSpc>
            </a:pPr>
            <a:r>
              <a:rPr lang="en-US" sz="3000">
                <a:solidFill>
                  <a:srgbClr val="000000"/>
                </a:solidFill>
                <a:latin typeface="Lato"/>
              </a:rPr>
              <a:t>Amélioration de la Productivité :</a:t>
            </a:r>
          </a:p>
        </p:txBody>
      </p:sp>
      <p:grpSp>
        <p:nvGrpSpPr>
          <p:cNvPr name="Group 17" id="17"/>
          <p:cNvGrpSpPr/>
          <p:nvPr/>
        </p:nvGrpSpPr>
        <p:grpSpPr>
          <a:xfrm rot="0">
            <a:off x="0" y="0"/>
            <a:ext cx="10488600" cy="4674582"/>
            <a:chOff x="0" y="0"/>
            <a:chExt cx="13984800" cy="6232776"/>
          </a:xfrm>
        </p:grpSpPr>
        <p:pic>
          <p:nvPicPr>
            <p:cNvPr name="Picture 18" id="18"/>
            <p:cNvPicPr>
              <a:picLocks noChangeAspect="true"/>
            </p:cNvPicPr>
            <p:nvPr/>
          </p:nvPicPr>
          <p:blipFill>
            <a:blip r:embed="rId6"/>
            <a:srcRect l="0" t="28349" r="0" b="4818"/>
            <a:stretch>
              <a:fillRect/>
            </a:stretch>
          </p:blipFill>
          <p:spPr>
            <a:xfrm flipH="false" flipV="false">
              <a:off x="0" y="0"/>
              <a:ext cx="13984800" cy="6232776"/>
            </a:xfrm>
            <a:prstGeom prst="rect">
              <a:avLst/>
            </a:prstGeom>
          </p:spPr>
        </p:pic>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6F9"/>
        </a:solidFill>
      </p:bgPr>
    </p:bg>
    <p:spTree>
      <p:nvGrpSpPr>
        <p:cNvPr id="1" name=""/>
        <p:cNvGrpSpPr/>
        <p:nvPr/>
      </p:nvGrpSpPr>
      <p:grpSpPr>
        <a:xfrm>
          <a:off x="0" y="0"/>
          <a:ext cx="0" cy="0"/>
          <a:chOff x="0" y="0"/>
          <a:chExt cx="0" cy="0"/>
        </a:xfrm>
      </p:grpSpPr>
      <p:grpSp>
        <p:nvGrpSpPr>
          <p:cNvPr name="Group 2" id="2"/>
          <p:cNvGrpSpPr/>
          <p:nvPr/>
        </p:nvGrpSpPr>
        <p:grpSpPr>
          <a:xfrm rot="0">
            <a:off x="0" y="10060645"/>
            <a:ext cx="4847971" cy="226355"/>
            <a:chOff x="0" y="0"/>
            <a:chExt cx="1276832" cy="59616"/>
          </a:xfrm>
        </p:grpSpPr>
        <p:sp>
          <p:nvSpPr>
            <p:cNvPr name="Freeform 3" id="3"/>
            <p:cNvSpPr/>
            <p:nvPr/>
          </p:nvSpPr>
          <p:spPr>
            <a:xfrm flipH="false" flipV="false" rot="0">
              <a:off x="0" y="0"/>
              <a:ext cx="1276832" cy="59616"/>
            </a:xfrm>
            <a:custGeom>
              <a:avLst/>
              <a:gdLst/>
              <a:ahLst/>
              <a:cxnLst/>
              <a:rect r="r" b="b" t="t" l="l"/>
              <a:pathLst>
                <a:path h="59616" w="1276832">
                  <a:moveTo>
                    <a:pt x="0" y="0"/>
                  </a:moveTo>
                  <a:lnTo>
                    <a:pt x="1276832" y="0"/>
                  </a:lnTo>
                  <a:lnTo>
                    <a:pt x="1276832" y="59616"/>
                  </a:lnTo>
                  <a:lnTo>
                    <a:pt x="0" y="59616"/>
                  </a:lnTo>
                  <a:close/>
                </a:path>
              </a:pathLst>
            </a:custGeom>
            <a:solidFill>
              <a:srgbClr val="000000"/>
            </a:solidFill>
          </p:spPr>
        </p:sp>
        <p:sp>
          <p:nvSpPr>
            <p:cNvPr name="TextBox 4" id="4"/>
            <p:cNvSpPr txBox="true"/>
            <p:nvPr/>
          </p:nvSpPr>
          <p:spPr>
            <a:xfrm>
              <a:off x="0" y="-38100"/>
              <a:ext cx="1276832" cy="9771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847971" y="10239375"/>
            <a:ext cx="13440029" cy="47625"/>
            <a:chOff x="0" y="0"/>
            <a:chExt cx="3539761" cy="12543"/>
          </a:xfrm>
        </p:grpSpPr>
        <p:sp>
          <p:nvSpPr>
            <p:cNvPr name="Freeform 6" id="6"/>
            <p:cNvSpPr/>
            <p:nvPr/>
          </p:nvSpPr>
          <p:spPr>
            <a:xfrm flipH="false" flipV="false" rot="0">
              <a:off x="0" y="0"/>
              <a:ext cx="3539761" cy="12543"/>
            </a:xfrm>
            <a:custGeom>
              <a:avLst/>
              <a:gdLst/>
              <a:ahLst/>
              <a:cxnLst/>
              <a:rect r="r" b="b" t="t" l="l"/>
              <a:pathLst>
                <a:path h="12543" w="3539761">
                  <a:moveTo>
                    <a:pt x="0" y="0"/>
                  </a:moveTo>
                  <a:lnTo>
                    <a:pt x="3539761" y="0"/>
                  </a:lnTo>
                  <a:lnTo>
                    <a:pt x="3539761" y="12543"/>
                  </a:lnTo>
                  <a:lnTo>
                    <a:pt x="0" y="12543"/>
                  </a:lnTo>
                  <a:close/>
                </a:path>
              </a:pathLst>
            </a:custGeom>
            <a:solidFill>
              <a:srgbClr val="7E8489"/>
            </a:solidFill>
          </p:spPr>
        </p:sp>
        <p:sp>
          <p:nvSpPr>
            <p:cNvPr name="TextBox 7" id="7"/>
            <p:cNvSpPr txBox="true"/>
            <p:nvPr/>
          </p:nvSpPr>
          <p:spPr>
            <a:xfrm>
              <a:off x="0" y="-38100"/>
              <a:ext cx="3539761" cy="50643"/>
            </a:xfrm>
            <a:prstGeom prst="rect">
              <a:avLst/>
            </a:prstGeom>
          </p:spPr>
          <p:txBody>
            <a:bodyPr anchor="ctr" rtlCol="false" tIns="50800" lIns="50800" bIns="50800" rIns="50800"/>
            <a:lstStyle/>
            <a:p>
              <a:pPr algn="ctr">
                <a:lnSpc>
                  <a:spcPts val="2659"/>
                </a:lnSpc>
                <a:spcBef>
                  <a:spcPct val="0"/>
                </a:spcBef>
              </a:pPr>
            </a:p>
          </p:txBody>
        </p:sp>
      </p:grpSp>
      <p:sp>
        <p:nvSpPr>
          <p:cNvPr name="Freeform 8" id="8"/>
          <p:cNvSpPr/>
          <p:nvPr/>
        </p:nvSpPr>
        <p:spPr>
          <a:xfrm flipH="false" flipV="false" rot="0">
            <a:off x="16775026" y="9391481"/>
            <a:ext cx="968548" cy="513331"/>
          </a:xfrm>
          <a:custGeom>
            <a:avLst/>
            <a:gdLst/>
            <a:ahLst/>
            <a:cxnLst/>
            <a:rect r="r" b="b" t="t" l="l"/>
            <a:pathLst>
              <a:path h="513331" w="968548">
                <a:moveTo>
                  <a:pt x="0" y="0"/>
                </a:moveTo>
                <a:lnTo>
                  <a:pt x="968548" y="0"/>
                </a:lnTo>
                <a:lnTo>
                  <a:pt x="968548" y="513330"/>
                </a:lnTo>
                <a:lnTo>
                  <a:pt x="0" y="51333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477876" y="-1157605"/>
            <a:ext cx="5661660" cy="5661660"/>
          </a:xfrm>
          <a:custGeom>
            <a:avLst/>
            <a:gdLst/>
            <a:ahLst/>
            <a:cxnLst/>
            <a:rect r="r" b="b" t="t" l="l"/>
            <a:pathLst>
              <a:path h="5661660" w="5661660">
                <a:moveTo>
                  <a:pt x="0" y="0"/>
                </a:moveTo>
                <a:lnTo>
                  <a:pt x="5661660" y="0"/>
                </a:lnTo>
                <a:lnTo>
                  <a:pt x="5661660" y="5661660"/>
                </a:lnTo>
                <a:lnTo>
                  <a:pt x="0" y="5661660"/>
                </a:lnTo>
                <a:lnTo>
                  <a:pt x="0" y="0"/>
                </a:lnTo>
                <a:close/>
              </a:path>
            </a:pathLst>
          </a:custGeom>
          <a:blipFill>
            <a:blip r:embed="rId4">
              <a:alphaModFix amt="5000"/>
              <a:extLst>
                <a:ext uri="{96DAC541-7B7A-43D3-8B79-37D633B846F1}">
                  <asvg:svgBlip xmlns:asvg="http://schemas.microsoft.com/office/drawing/2016/SVG/main" r:embed="rId5"/>
                </a:ext>
              </a:extLst>
            </a:blip>
            <a:stretch>
              <a:fillRect l="0" t="0" r="0" b="0"/>
            </a:stretch>
          </a:blipFill>
        </p:spPr>
      </p:sp>
      <p:sp>
        <p:nvSpPr>
          <p:cNvPr name="Freeform 10" id="10"/>
          <p:cNvSpPr/>
          <p:nvPr/>
        </p:nvSpPr>
        <p:spPr>
          <a:xfrm flipH="false" flipV="false" rot="0">
            <a:off x="7086600" y="167322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5785242" y="5989320"/>
            <a:ext cx="6717516" cy="1714500"/>
          </a:xfrm>
          <a:prstGeom prst="rect">
            <a:avLst/>
          </a:prstGeom>
        </p:spPr>
        <p:txBody>
          <a:bodyPr anchor="t" rtlCol="false" tIns="0" lIns="0" bIns="0" rIns="0">
            <a:spAutoFit/>
          </a:bodyPr>
          <a:lstStyle/>
          <a:p>
            <a:pPr algn="ctr">
              <a:lnSpc>
                <a:spcPts val="12599"/>
              </a:lnSpc>
            </a:pPr>
            <a:r>
              <a:rPr lang="en-US" sz="9000">
                <a:solidFill>
                  <a:srgbClr val="000000"/>
                </a:solidFill>
                <a:latin typeface="Chunk Five"/>
              </a:rPr>
              <a:t>Thank You</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DAGF5FHldcE</dc:identifier>
  <dcterms:modified xsi:type="dcterms:W3CDTF">2011-08-01T06:04:30Z</dcterms:modified>
  <cp:revision>1</cp:revision>
  <dc:title>We are Modern Company</dc:title>
</cp:coreProperties>
</file>